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7" r:id="rId3"/>
    <p:sldId id="278" r:id="rId4"/>
    <p:sldId id="258" r:id="rId5"/>
    <p:sldId id="262" r:id="rId6"/>
    <p:sldId id="273" r:id="rId7"/>
    <p:sldId id="274" r:id="rId8"/>
    <p:sldId id="276" r:id="rId9"/>
    <p:sldId id="275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5657" y="2699158"/>
            <a:ext cx="8915399" cy="1730229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Формирование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эмоционального интеллекта младших школьников  как важной составляющей успешной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личности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1708" y="608141"/>
            <a:ext cx="8915399" cy="1126283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Региональная инновационная площадка 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МОУ Лицей № 5 имени Ю.А. Гагарина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Герб лицея имени Гагарин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-1"/>
            <a:ext cx="2219325" cy="2524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6620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1" y="582594"/>
            <a:ext cx="9256712" cy="800283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ln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Каллиграфия как </a:t>
            </a:r>
            <a:r>
              <a:rPr lang="ru-RU" sz="2700" dirty="0">
                <a:ln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форма развития </a:t>
            </a:r>
            <a:r>
              <a:rPr lang="ru-RU" sz="2700" dirty="0" smtClean="0">
                <a:ln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dirty="0" smtClean="0">
                <a:ln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dirty="0" smtClean="0">
                <a:ln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эмоционального </a:t>
            </a:r>
            <a:r>
              <a:rPr lang="ru-RU" sz="2700" dirty="0">
                <a:ln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интеллекта у младших школьников</a:t>
            </a:r>
            <a:br>
              <a:rPr lang="ru-RU" sz="2700" dirty="0">
                <a:ln>
                  <a:solidFill>
                    <a:sysClr val="windowText" lastClr="0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i="1" dirty="0">
                <a:ln>
                  <a:solidFill>
                    <a:sysClr val="windowText" lastClr="000000"/>
                  </a:solidFill>
                </a:ln>
                <a:latin typeface="Ekaterina Velikaya Two" panose="03000007060000020002" pitchFamily="66" charset="0"/>
              </a:rPr>
              <a:t>     </a:t>
            </a:r>
            <a:br>
              <a:rPr lang="ru-RU" b="1" i="1" dirty="0">
                <a:ln>
                  <a:solidFill>
                    <a:sysClr val="windowText" lastClr="000000"/>
                  </a:solidFill>
                </a:ln>
                <a:latin typeface="Ekaterina Velikaya Two" panose="03000007060000020002" pitchFamily="66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7901" y="1905000"/>
            <a:ext cx="8915400" cy="45148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 smtClean="0">
              <a:ln>
                <a:solidFill>
                  <a:sysClr val="windowText" lastClr="000000"/>
                </a:solidFill>
              </a:ln>
              <a:latin typeface="Propisi" panose="02000508030000020003" pitchFamily="2" charset="0"/>
            </a:endParaRPr>
          </a:p>
          <a:p>
            <a:pPr marL="0" indent="0">
              <a:buNone/>
            </a:pPr>
            <a:endParaRPr lang="ru-RU" b="1" dirty="0">
              <a:ln>
                <a:solidFill>
                  <a:sysClr val="windowText" lastClr="000000"/>
                </a:solidFill>
              </a:ln>
              <a:latin typeface="Propisi" panose="02000508030000020003" pitchFamily="2" charset="0"/>
            </a:endParaRPr>
          </a:p>
          <a:p>
            <a:pPr marL="0" indent="0">
              <a:buNone/>
            </a:pPr>
            <a:endParaRPr lang="ru-RU" b="1" dirty="0" smtClean="0">
              <a:ln>
                <a:solidFill>
                  <a:sysClr val="windowText" lastClr="000000"/>
                </a:solidFill>
              </a:ln>
              <a:latin typeface="Propisi" panose="02000508030000020003" pitchFamily="2" charset="0"/>
            </a:endParaRPr>
          </a:p>
          <a:p>
            <a:pPr marL="0" indent="0">
              <a:buNone/>
            </a:pPr>
            <a:endParaRPr lang="ru-RU" b="1" dirty="0">
              <a:ln>
                <a:solidFill>
                  <a:sysClr val="windowText" lastClr="000000"/>
                </a:solidFill>
              </a:ln>
              <a:latin typeface="Propisi" panose="02000508030000020003" pitchFamily="2" charset="0"/>
            </a:endParaRPr>
          </a:p>
          <a:p>
            <a:pPr marL="0" indent="0">
              <a:buNone/>
            </a:pPr>
            <a:endParaRPr lang="ru-RU" b="1" dirty="0" smtClean="0">
              <a:ln>
                <a:solidFill>
                  <a:sysClr val="windowText" lastClr="000000"/>
                </a:solidFill>
              </a:ln>
              <a:latin typeface="Propisi" panose="02000508030000020003" pitchFamily="2" charset="0"/>
            </a:endParaRPr>
          </a:p>
          <a:p>
            <a:pPr marL="0" indent="0">
              <a:buNone/>
            </a:pPr>
            <a:endParaRPr lang="ru-RU" b="1" dirty="0">
              <a:ln>
                <a:solidFill>
                  <a:sysClr val="windowText" lastClr="000000"/>
                </a:solidFill>
              </a:ln>
              <a:latin typeface="Propisi" panose="02000508030000020003" pitchFamily="2" charset="0"/>
            </a:endParaRPr>
          </a:p>
          <a:p>
            <a:pPr marL="0" indent="0">
              <a:buNone/>
            </a:pPr>
            <a:endParaRPr lang="ru-RU" b="1" dirty="0" smtClean="0">
              <a:ln>
                <a:solidFill>
                  <a:sysClr val="windowText" lastClr="000000"/>
                </a:solidFill>
              </a:ln>
              <a:latin typeface="Propisi" panose="02000508030000020003" pitchFamily="2" charset="0"/>
            </a:endParaRPr>
          </a:p>
          <a:p>
            <a:pPr marL="0" indent="0">
              <a:buNone/>
            </a:pPr>
            <a:endParaRPr lang="ru-RU" b="1" dirty="0">
              <a:ln>
                <a:solidFill>
                  <a:sysClr val="windowText" lastClr="000000"/>
                </a:solidFill>
              </a:ln>
              <a:latin typeface="Propisi" panose="02000508030000020003" pitchFamily="2" charset="0"/>
            </a:endParaRPr>
          </a:p>
          <a:p>
            <a:pPr marL="0" indent="0">
              <a:buNone/>
            </a:pPr>
            <a:endParaRPr lang="ru-RU" b="1" dirty="0" smtClean="0">
              <a:ln>
                <a:solidFill>
                  <a:sysClr val="windowText" lastClr="000000"/>
                </a:solidFill>
              </a:ln>
              <a:latin typeface="Propisi" panose="02000508030000020003" pitchFamily="2" charset="0"/>
            </a:endParaRPr>
          </a:p>
          <a:p>
            <a:pPr marL="0" indent="0">
              <a:buNone/>
            </a:pPr>
            <a:endParaRPr lang="ru-RU" b="1" dirty="0" smtClean="0">
              <a:ln>
                <a:solidFill>
                  <a:sysClr val="windowText" lastClr="000000"/>
                </a:solidFill>
              </a:ln>
              <a:latin typeface="Propisi" panose="02000508030000020003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428" y="1463188"/>
            <a:ext cx="2914650" cy="38789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448" y="1824689"/>
            <a:ext cx="2970562" cy="39592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8746" y="2858092"/>
            <a:ext cx="3907272" cy="292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35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4668" y="258297"/>
            <a:ext cx="8911687" cy="1499965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Каллиграфия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это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искусство, которое дисциплинирует, улучшает концентрацию и развивает художественный вкус, позволяя глубже чувствовать красоту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1617" y="1758262"/>
            <a:ext cx="3287836" cy="4674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575" y="1432347"/>
            <a:ext cx="3080626" cy="30689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2575" y="4095750"/>
            <a:ext cx="2633700" cy="20362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8447" y="1758262"/>
            <a:ext cx="3451192" cy="459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1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95115"/>
          </a:xfrm>
        </p:spPr>
        <p:txBody>
          <a:bodyPr>
            <a:normAutofit/>
          </a:bodyPr>
          <a:lstStyle/>
          <a:p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Ролевая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«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Семейный бюджет»</a:t>
            </a:r>
          </a:p>
        </p:txBody>
      </p:sp>
      <p:pic>
        <p:nvPicPr>
          <p:cNvPr id="5" name="Picture 4" descr="C:\Users\Марина\Downloads\IMG_3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48622" y="2125078"/>
            <a:ext cx="4070115" cy="305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Марина\Downloads\IMG_301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21160" y="1507322"/>
            <a:ext cx="3991934" cy="347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50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8208" y="225811"/>
            <a:ext cx="2807750" cy="130270"/>
          </a:xfrm>
        </p:spPr>
        <p:txBody>
          <a:bodyPr>
            <a:normAutofit fontScale="90000"/>
          </a:bodyPr>
          <a:lstStyle/>
          <a:p>
            <a:r>
              <a:rPr lang="ru-RU" sz="20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месяц</a:t>
            </a:r>
            <a:r>
              <a:rPr lang="en-US" sz="20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45 000</a:t>
            </a:r>
            <a:r>
              <a:rPr lang="ru-RU" sz="20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895" y="653026"/>
            <a:ext cx="15621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083" y="671135"/>
            <a:ext cx="1790700" cy="180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719" y="1262757"/>
            <a:ext cx="173672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4979" y="334396"/>
            <a:ext cx="1836738" cy="145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080407" y="972343"/>
            <a:ext cx="360363" cy="369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03976" y="817895"/>
            <a:ext cx="360363" cy="369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62796" y="853282"/>
            <a:ext cx="360363" cy="369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229154" y="356081"/>
            <a:ext cx="360363" cy="369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91430" y="2250856"/>
            <a:ext cx="1789113" cy="6477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Приставка 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15 000р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15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55995" y="2615833"/>
            <a:ext cx="2187575" cy="6461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В цирк всей семьей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 Цена: 6 000р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 Очки: 6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67871" y="2477075"/>
            <a:ext cx="1833563" cy="6461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Учебники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3 000р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2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44979" y="2048228"/>
            <a:ext cx="2525712" cy="8318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Письмо и подарок бабушке и дедушке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</a:t>
            </a:r>
            <a:r>
              <a:rPr lang="en-US" sz="1200" b="1" dirty="0">
                <a:solidFill>
                  <a:prstClr val="black"/>
                </a:solidFill>
              </a:rPr>
              <a:t>4</a:t>
            </a:r>
            <a:r>
              <a:rPr lang="ru-RU" sz="1200" b="1" dirty="0">
                <a:solidFill>
                  <a:prstClr val="black"/>
                </a:solidFill>
              </a:rPr>
              <a:t>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97528" y="3022975"/>
            <a:ext cx="1941258" cy="101566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Кредит на 4 месяца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+ 10 000р к бюджету</a:t>
            </a:r>
          </a:p>
          <a:p>
            <a:pPr>
              <a:defRPr/>
            </a:pPr>
            <a:endParaRPr lang="ru-RU" sz="1200" b="1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Платеж 3000р каждый месяц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1623" y="3447535"/>
            <a:ext cx="2573337" cy="3698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u="sng" dirty="0">
                <a:solidFill>
                  <a:prstClr val="black"/>
                </a:solidFill>
              </a:rPr>
              <a:t>ИТОГО: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508504" y="2972381"/>
            <a:ext cx="2262187" cy="138499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Вклад на 2 месяца 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На 3000р через 2 месяца 4000р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На 5000р через 2 месяца 7000р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На </a:t>
            </a:r>
            <a:r>
              <a:rPr lang="ru-RU" sz="1200" dirty="0">
                <a:solidFill>
                  <a:prstClr val="black"/>
                </a:solidFill>
              </a:rPr>
              <a:t>7000р через 2 месяца </a:t>
            </a:r>
            <a:r>
              <a:rPr lang="ru-RU" sz="1200" b="1" dirty="0">
                <a:solidFill>
                  <a:prstClr val="black"/>
                </a:solidFill>
              </a:rPr>
              <a:t>9000р</a:t>
            </a: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5" y="4163057"/>
            <a:ext cx="1516062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S:\Управление по работе с персоналом - Спартаковская\Common\ДИРЕКЦИЯ МОСКВА\Баринова\БИЗНЕС_СИМУЛЯЦИЯ ДЛЯ ДЕТЕЙ\Картинки\метро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816" y="4163057"/>
            <a:ext cx="19113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871" y="4163057"/>
            <a:ext cx="1420813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1434" y="4478212"/>
            <a:ext cx="2079625" cy="153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40781" y="5830723"/>
            <a:ext cx="1737511" cy="701101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383882" y="5535160"/>
            <a:ext cx="2055812" cy="64611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Оплата транспорта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4 000р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871" y="5588875"/>
            <a:ext cx="1512425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Велосипед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</a:t>
            </a:r>
            <a:r>
              <a:rPr lang="en-US" sz="1200" b="1" dirty="0">
                <a:solidFill>
                  <a:prstClr val="black"/>
                </a:solidFill>
              </a:rPr>
              <a:t>7</a:t>
            </a:r>
            <a:r>
              <a:rPr lang="ru-RU" sz="1200" b="1" dirty="0">
                <a:solidFill>
                  <a:prstClr val="black"/>
                </a:solidFill>
              </a:rPr>
              <a:t>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244979" y="6124237"/>
            <a:ext cx="2057400" cy="6461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Оплата жилья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5000р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0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1283899" y="4589301"/>
            <a:ext cx="360362" cy="3698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480296" y="4181163"/>
            <a:ext cx="360362" cy="3524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332872" y="4320108"/>
            <a:ext cx="360362" cy="3698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3939928" y="4224177"/>
            <a:ext cx="360362" cy="3698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40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3437" y="528860"/>
            <a:ext cx="9886949" cy="757015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Использование монотипии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нетрадиционного способа рисования для развития эмоционального интеллекта младших школьников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2912" y="1518789"/>
            <a:ext cx="7726363" cy="470535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alt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Изобразительное искусство помогает решать различные </a:t>
            </a:r>
            <a:r>
              <a:rPr lang="ru-RU" altLang="ru-RU" sz="3300" dirty="0">
                <a:latin typeface="Arial" panose="020B0604020202020204" pitchFamily="34" charset="0"/>
                <a:cs typeface="Arial" panose="020B0604020202020204" pitchFamily="34" charset="0"/>
              </a:rPr>
              <a:t>проблемы:</a:t>
            </a:r>
            <a:endParaRPr lang="ru-RU" altLang="ru-RU" sz="3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buClr>
                <a:srgbClr val="A04DA3"/>
              </a:buClr>
              <a:buNone/>
            </a:pPr>
            <a:r>
              <a:rPr lang="ru-RU" altLang="ru-RU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Снижает тревожность</a:t>
            </a:r>
            <a:endParaRPr lang="ru-RU" alt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Clr>
                <a:srgbClr val="A04DA3"/>
              </a:buClr>
              <a:buFont typeface="Wingdings" panose="05000000000000000000" pitchFamily="2" charset="2"/>
              <a:buChar char="ü"/>
            </a:pPr>
            <a:r>
              <a:rPr lang="ru-RU" altLang="ru-RU" sz="3300" dirty="0">
                <a:latin typeface="Arial" panose="020B0604020202020204" pitchFamily="34" charset="0"/>
                <a:cs typeface="Arial" panose="020B0604020202020204" pitchFamily="34" charset="0"/>
              </a:rPr>
              <a:t>Нетрадиционные техники рисования позволяют выплеснуть на бумагу негативные мысли, настроения, состояния и в то же время </a:t>
            </a:r>
            <a:r>
              <a:rPr lang="ru-RU" alt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наполнить себя </a:t>
            </a:r>
            <a:r>
              <a:rPr lang="ru-RU" altLang="ru-RU" sz="3300" dirty="0">
                <a:latin typeface="Arial" panose="020B0604020202020204" pitchFamily="34" charset="0"/>
                <a:cs typeface="Arial" panose="020B0604020202020204" pitchFamily="34" charset="0"/>
              </a:rPr>
              <a:t>яркими красками и эмоциями.  </a:t>
            </a:r>
          </a:p>
          <a:p>
            <a:pPr marL="0" indent="0">
              <a:spcBef>
                <a:spcPts val="600"/>
              </a:spcBef>
              <a:buClr>
                <a:srgbClr val="A04DA3"/>
              </a:buClr>
              <a:buNone/>
            </a:pPr>
            <a:r>
              <a:rPr lang="ru-RU" altLang="ru-RU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Развивает эмоциональный интеллект </a:t>
            </a:r>
            <a:r>
              <a:rPr lang="ru-RU" altLang="ru-RU" sz="3300" b="1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творческий потенциал </a:t>
            </a:r>
            <a:endParaRPr lang="ru-RU" alt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altLang="ru-RU" sz="3300" dirty="0">
                <a:latin typeface="Arial" panose="020B0604020202020204" pitchFamily="34" charset="0"/>
                <a:cs typeface="Arial" panose="020B0604020202020204" pitchFamily="34" charset="0"/>
              </a:rPr>
              <a:t>Учащиеся узнают о различных жанрах живописи, изучают техники рисования, экспериментируют с цветом и формой. Это способствует развитию воображения, творческого мышления и мелкой моторики. </a:t>
            </a:r>
          </a:p>
          <a:p>
            <a:pPr marL="0" indent="0">
              <a:buNone/>
            </a:pPr>
            <a:r>
              <a:rPr lang="ru-RU" altLang="ru-RU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Дает </a:t>
            </a:r>
            <a:r>
              <a:rPr lang="ru-RU" altLang="ru-RU" sz="3300" b="1" dirty="0">
                <a:latin typeface="Arial" panose="020B0604020202020204" pitchFamily="34" charset="0"/>
                <a:cs typeface="Arial" panose="020B0604020202020204" pitchFamily="34" charset="0"/>
              </a:rPr>
              <a:t>учителю инструменты, позволяющие управлять эмоциональным состоянием учащихся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altLang="ru-RU" sz="3300" dirty="0">
                <a:latin typeface="Arial" panose="020B0604020202020204" pitchFamily="34" charset="0"/>
                <a:cs typeface="Arial" panose="020B0604020202020204" pitchFamily="34" charset="0"/>
              </a:rPr>
              <a:t>Учащиеся учатся ценить красоту окружающего мира, видеть его в новых ракурсах и выражать свои впечатления и эмоции через художественное творчество.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altLang="ru-RU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Позволяет ребенку </a:t>
            </a:r>
            <a:r>
              <a:rPr lang="ru-RU" altLang="ru-RU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самовыражаться</a:t>
            </a:r>
            <a:r>
              <a:rPr lang="ru-RU" altLang="ru-RU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300" b="1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поддерживает чувство </a:t>
            </a:r>
            <a:r>
              <a:rPr lang="ru-RU" altLang="ru-RU" sz="3300" b="1" dirty="0">
                <a:latin typeface="Arial" panose="020B0604020202020204" pitchFamily="34" charset="0"/>
                <a:cs typeface="Arial" panose="020B0604020202020204" pitchFamily="34" charset="0"/>
              </a:rPr>
              <a:t>уверенности, </a:t>
            </a:r>
            <a:r>
              <a:rPr lang="ru-RU" altLang="ru-RU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выполняет роль арт-терапии</a:t>
            </a:r>
            <a:endParaRPr lang="ru-RU" alt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9275" y="1588611"/>
            <a:ext cx="2551111" cy="249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70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1885" y="147860"/>
            <a:ext cx="8911687" cy="2604865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defRPr/>
            </a:pPr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Нетрадиционные способы </a:t>
            </a:r>
            <a:r>
              <a:rPr lang="ru-RU" alt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рисования пришли </a:t>
            </a:r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нам из Арт – </a:t>
            </a:r>
            <a:r>
              <a:rPr lang="ru-RU" alt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терапии и включают </a:t>
            </a:r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себя </a:t>
            </a:r>
            <a:r>
              <a:rPr lang="ru-RU" alt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несколько </a:t>
            </a:r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способов </a:t>
            </a:r>
            <a:r>
              <a:rPr lang="ru-RU" alt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изображения:  </a:t>
            </a:r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Рисование ладошкой»;</a:t>
            </a:r>
            <a:b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Набрызг</a:t>
            </a:r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  <a:b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«Монотипия»;</a:t>
            </a:r>
            <a:b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Кляксография</a:t>
            </a:r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  <a:b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«Аля – прима (Рисование </a:t>
            </a:r>
            <a:r>
              <a:rPr lang="ru-RU" alt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акварелью </a:t>
            </a:r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сырой бумаге)»;</a:t>
            </a:r>
            <a:b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Граттаж</a:t>
            </a:r>
            <a:r>
              <a: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alt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18795" y="712595"/>
            <a:ext cx="3879210" cy="517048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1" r="7399"/>
          <a:stretch>
            <a:fillRect/>
          </a:stretch>
        </p:blipFill>
        <p:spPr bwMode="auto">
          <a:xfrm>
            <a:off x="1784350" y="2580782"/>
            <a:ext cx="6192838" cy="328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839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9387" y="544253"/>
            <a:ext cx="9751475" cy="1718976"/>
          </a:xfrm>
        </p:spPr>
        <p:txBody>
          <a:bodyPr>
            <a:normAutofit/>
          </a:bodyPr>
          <a:lstStyle/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Монотипия – это техника «уникального отпечатка»,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которой гладкую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поверхность или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лист бумаги покрывают краской, а потом делают с нее отпечаток на листе </a:t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453" y="1850592"/>
            <a:ext cx="5548079" cy="44503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850592"/>
            <a:ext cx="4838700" cy="3892984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379662" y="4800600"/>
            <a:ext cx="2887663" cy="111062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579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7057" y="276459"/>
            <a:ext cx="8911687" cy="937990"/>
          </a:xfrm>
        </p:spPr>
        <p:txBody>
          <a:bodyPr>
            <a:noAutofit/>
          </a:bodyPr>
          <a:lstStyle/>
          <a:p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Монотипия </a:t>
            </a:r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полезна </a:t>
            </a:r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стабилизации психоэмоционального состояния, </a:t>
            </a:r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процесс </a:t>
            </a: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позволяет учащимся успокоиться и расслабиться, </a:t>
            </a:r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так как </a:t>
            </a: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манипуляции </a:t>
            </a:r>
            <a:b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красками и водой завораживают</a:t>
            </a: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1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0" r="13226" b="35300"/>
          <a:stretch>
            <a:fillRect/>
          </a:stretch>
        </p:blipFill>
        <p:spPr bwMode="auto">
          <a:xfrm>
            <a:off x="6858000" y="998538"/>
            <a:ext cx="2414131" cy="377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6" b="35300"/>
          <a:stretch>
            <a:fillRect/>
          </a:stretch>
        </p:blipFill>
        <p:spPr bwMode="auto">
          <a:xfrm>
            <a:off x="937066" y="1874025"/>
            <a:ext cx="2869864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2" r="11348" b="35300"/>
          <a:stretch>
            <a:fillRect/>
          </a:stretch>
        </p:blipFill>
        <p:spPr bwMode="auto">
          <a:xfrm>
            <a:off x="9505950" y="1577108"/>
            <a:ext cx="2647950" cy="3754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8"/>
          <a:stretch>
            <a:fillRect/>
          </a:stretch>
        </p:blipFill>
        <p:spPr bwMode="auto">
          <a:xfrm>
            <a:off x="6048375" y="4597761"/>
            <a:ext cx="4781550" cy="228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5867" y="1214449"/>
            <a:ext cx="2562344" cy="364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5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035" y="1496564"/>
            <a:ext cx="9327831" cy="4157616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Реализация программы деятельности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формированию и развитию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обучающихся эмоционального интеллекта: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проблемы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 способы решения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85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Нормативно-правовая база 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деятельности РИП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Актуальность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отражена в части исполнения Указа Президента Российской Федерации от 21 июля 2020 г. № 204 «О национальных целях развития Российской Федерации на период до 2030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года.</a:t>
            </a:r>
          </a:p>
          <a:p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Тема проекта созвучна и с целевыми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показателями федерального проекта «Успех каждого ребенка» национального проекта «Образование» в части Обеспечения к 2024 году для не менее 80 % детей в возрасте от 5 до 18 лет доступных условий для воспитания гармонично развитой и социально ответственной личности», обладающей навыками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века, среди которых и эмоциональный интеллект.</a:t>
            </a:r>
          </a:p>
          <a:p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Задача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формирования эмоционального интеллекта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зафиксирована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в обновленном Федеральном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государственном образовательном стандарте ООО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части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требований к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планируемым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метапредметным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результатам: овладение универсальными учебными регулятивными действиями – самоорганизация,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самоконтроль, эмоциональный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интеллект, принятие себя и других людей (Приказ Министерства просвещения РФ от 31.05.2021 № 286).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610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6877" y="1523917"/>
            <a:ext cx="8911687" cy="128089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Ключевая идея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 реализуется через: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3494" y="2332839"/>
            <a:ext cx="7209130" cy="3120005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Работу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обучающимися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Работу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педагогами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Работу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родителями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33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3850" y="125276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 с обучающими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962" y="2238375"/>
            <a:ext cx="9031288" cy="3777622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Работа с обучающимися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будет осуществляться посредством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обучающего модуля «Мой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эмоциональный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интеллект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рамках этого же направления проекта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будет разработана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 реализована программа летнего клуба «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ЛИКеУМ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400325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6926" y="252635"/>
            <a:ext cx="9523412" cy="101419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Приёмы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эмоционального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интеллекта на уроках литературного чтения</a:t>
            </a:r>
            <a:b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6926" y="476250"/>
            <a:ext cx="10039349" cy="5038726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Подготовительный этап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Объект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20418" y="1405324"/>
            <a:ext cx="4934003" cy="30066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072342" y="660976"/>
            <a:ext cx="17768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этап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57774" y="1307307"/>
            <a:ext cx="574852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Первичное чтение четверостишья, определение первых впечатлений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Слушание почти полного стихотворения с использованием приёма эмоционального воздействия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Анализ эмоций, образных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представлений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Домашнее задание: «Раскрась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своё впечатление»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423" y="3645615"/>
            <a:ext cx="5712362" cy="285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3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2575" y="395510"/>
            <a:ext cx="8911687" cy="49984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Приёмы работы:</a:t>
            </a:r>
            <a:r>
              <a:rPr lang="ru-RU" sz="2800" dirty="0">
                <a:solidFill>
                  <a:srgbClr val="843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rgbClr val="843C0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7287" y="895349"/>
            <a:ext cx="8915400" cy="564832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Художественное чтение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Составление словесного портрета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героев 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Обращение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жизненному опыту детей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Чтение по ролям 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Изображение фрагментов сказки </a:t>
            </a:r>
          </a:p>
          <a:p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Инсценирование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абота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уроках литературного чтения по формированию эмоционального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интеллекта: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Обогащает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эмоциональный мир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школьника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Позволяет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ему понимать и проживать эмоции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героя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ереносить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 переживаний героя в личный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Понимать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 эмоций и следствия их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проявления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Осознавать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механизмы регуляции своих эмоций, условия передачи своих эмоций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другим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536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2572" y="2199116"/>
            <a:ext cx="4091427" cy="39095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Проблемная математическая задача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76547" y="303969"/>
            <a:ext cx="5080141" cy="655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1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6305" y="565387"/>
            <a:ext cx="8911687" cy="533571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Эмоциональный график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3867" y="1098958"/>
            <a:ext cx="7303442" cy="49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2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325</TotalTime>
  <Words>649</Words>
  <Application>Microsoft Office PowerPoint</Application>
  <PresentationFormat>Широкоэкранный</PresentationFormat>
  <Paragraphs>94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Century Gothic</vt:lpstr>
      <vt:lpstr>Ekaterina Velikaya Two</vt:lpstr>
      <vt:lpstr>Propisi</vt:lpstr>
      <vt:lpstr>Wingdings</vt:lpstr>
      <vt:lpstr>Wingdings 3</vt:lpstr>
      <vt:lpstr>Легкий дым</vt:lpstr>
      <vt:lpstr>Формирование эмоционального интеллекта младших школьников  как важной составляющей успешной личности</vt:lpstr>
      <vt:lpstr>Реализация программы деятельности  по формированию и развитию  у обучающихся эмоционального интеллекта:  проблемы и способы решения </vt:lpstr>
      <vt:lpstr>Нормативно-правовая база  деятельности РИП</vt:lpstr>
      <vt:lpstr>Ключевая идея проекта реализуется через:</vt:lpstr>
      <vt:lpstr>Работа с обучающими</vt:lpstr>
      <vt:lpstr>Приёмы развития эмоционального интеллекта на уроках литературного чтения </vt:lpstr>
      <vt:lpstr>Приёмы работы: </vt:lpstr>
      <vt:lpstr>Проблемная математическая задача</vt:lpstr>
      <vt:lpstr>Эмоциональный график</vt:lpstr>
      <vt:lpstr>Каллиграфия как форма развития  эмоционального интеллекта у младших школьников       </vt:lpstr>
      <vt:lpstr>Каллиграфия – это искусство, которое дисциплинирует, улучшает концентрацию и развивает художественный вкус, позволяя глубже чувствовать красоту слова</vt:lpstr>
      <vt:lpstr>Ролевая игра «Семейный бюджет»</vt:lpstr>
      <vt:lpstr>1 месяц – 45 000р </vt:lpstr>
      <vt:lpstr>Использование монотипии как нетрадиционного способа рисования для развития эмоционального интеллекта младших школьников</vt:lpstr>
      <vt:lpstr>Нетрадиционные способы рисования пришли к нам из Арт – терапии и включают в себя несколько способов изображения:    «Рисование ладошкой»;  «Набрызг»;  «Монотипия»;  «Кляксография»;  «Аля – прима (Рисование акварелью по сырой бумаге)»;  «Граттаж» </vt:lpstr>
      <vt:lpstr>Монотипия – это техника «уникального отпечатка», при которой гладкую поверхность или лист бумаги покрывают краской, а потом делают с нее отпечаток на листе  </vt:lpstr>
      <vt:lpstr>Монотипия полезна для стабилизации психоэмоционального состояния, процесс позволяет учащимся успокоиться и расслабиться, так как манипуляции  с красками и водой завораживают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эмоционального интеллекта младших школьников  как важной составляющей успешной личности</dc:title>
  <dc:creator>Илья Коноводов</dc:creator>
  <cp:lastModifiedBy>Илья Коноводов</cp:lastModifiedBy>
  <cp:revision>39</cp:revision>
  <dcterms:created xsi:type="dcterms:W3CDTF">2025-11-18T07:13:41Z</dcterms:created>
  <dcterms:modified xsi:type="dcterms:W3CDTF">2026-02-25T18:53:35Z</dcterms:modified>
</cp:coreProperties>
</file>