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68" r:id="rId13"/>
    <p:sldId id="270" r:id="rId14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-54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/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56CC1-A61A-486E-A116-F179D1639373}" type="datetimeFigureOut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572B4-DF74-44B9-87A8-5793D7F4BA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/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0BB0A-9302-41E0-B037-5B5FFD0E1FA6}" type="datetimeFigureOut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E9BD3-DABB-4028-A04E-AFDCD871DE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/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1D994-C3AA-42DE-8458-2527F3C1DE66}" type="datetimeFigureOut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783AA-0BD3-472B-9956-2AE8AD0D26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39E02-8136-40DB-AC2C-11A1BB9F714B}" type="datetimeFigureOut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2201E-E798-46F2-B19C-554AB2A049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DF22F-F819-4D29-AC26-71B5AD73BCE0}" type="datetimeFigureOut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C856F-21FC-46E2-A2D7-2A149140E6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69667-10B3-4D8D-9415-8B713DAD56D2}" type="datetimeFigureOut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E9A7C-8598-4EC8-92D9-3CD6184055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/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F3448-560F-4C14-BDBF-51B5E3C4AA29}" type="datetimeFigureOut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0B226-54C7-4565-B8CE-21D45AFB0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CB727-0940-438B-BED2-9E0238D0D07F}" type="datetimeFigureOut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DB17E-AC8E-4DFE-A703-39F54078CE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348FC-B300-4A25-8252-C1373939A316}" type="datetimeFigureOut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6E2CA-DDF4-445A-83B5-810AEC0D2A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/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B7781-2EC3-4331-A80C-C6A1318EA0AF}" type="datetimeFigureOut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98512-EE5E-46D4-96FC-5E3C5BD417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/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>
              <a:ext uri="{FF2B5EF4-FFF2-40B4-BE49-F238E27FC236}"/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9877C-C4D6-4793-B5FD-6EBFDDD0BAEA}" type="datetimeFigureOut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C9C76-FBEE-4449-8EBA-DC8E2A30C6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5C2BF0-9BD4-4908-A161-30E06E2F5D77}" type="datetimeFigureOut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BAA3EC5-A96D-4D87-935B-5A6494B279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331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5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Приёмы для развития  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5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эмоционального интеллекта на уроках литературного чтения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8600"/>
            <a:ext cx="121920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Заголовок 3"/>
          <p:cNvSpPr>
            <a:spLocks noGrp="1"/>
          </p:cNvSpPr>
          <p:nvPr>
            <p:ph type="title" idx="4294967295"/>
          </p:nvPr>
        </p:nvSpPr>
        <p:spPr>
          <a:xfrm>
            <a:off x="838200" y="949325"/>
            <a:ext cx="10515600" cy="741363"/>
          </a:xfrm>
        </p:spPr>
        <p:txBody>
          <a:bodyPr/>
          <a:lstStyle/>
          <a:p>
            <a:pPr algn="ctr" eaLnBrk="1" hangingPunct="1"/>
            <a: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  <a:b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smtClean="0">
              <a:solidFill>
                <a:srgbClr val="843C0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Объект 4"/>
          <p:cNvSpPr>
            <a:spLocks noGrp="1"/>
          </p:cNvSpPr>
          <p:nvPr>
            <p:ph idx="4294967295"/>
          </p:nvPr>
        </p:nvSpPr>
        <p:spPr>
          <a:xfrm>
            <a:off x="1417638" y="1716088"/>
            <a:ext cx="9917112" cy="3703637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>Умение описывать  характер героя, оценивать его поступки</a:t>
            </a:r>
          </a:p>
          <a:p>
            <a:pPr eaLnBrk="1" hangingPunct="1"/>
            <a:r>
              <a:rPr lang="ru-RU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>Умение находить в тексте средства изображения героя и выражение его чувств</a:t>
            </a:r>
          </a:p>
          <a:p>
            <a:pPr eaLnBrk="1" hangingPunct="1"/>
            <a:r>
              <a:rPr lang="ru-RU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>Развитие эмпатии</a:t>
            </a:r>
          </a:p>
          <a:p>
            <a:pPr eaLnBrk="1" hangingPunct="1"/>
            <a:r>
              <a:rPr lang="ru-RU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>Готовность выражать свое отношение в разных видах художественной деятельности( выразительное чтение, лепка, инсценирование)</a:t>
            </a:r>
          </a:p>
          <a:p>
            <a:pPr eaLnBrk="1" hangingPunct="1"/>
            <a:endParaRPr lang="ru-RU" smtClean="0">
              <a:solidFill>
                <a:srgbClr val="843C0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8600"/>
            <a:ext cx="121920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838200" y="949325"/>
            <a:ext cx="10515600" cy="741363"/>
          </a:xfrm>
        </p:spPr>
        <p:txBody>
          <a:bodyPr/>
          <a:lstStyle/>
          <a:p>
            <a:pPr algn="ctr" eaLnBrk="1" hangingPunct="1"/>
            <a: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>Приёмы работы:</a:t>
            </a:r>
            <a:b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smtClean="0">
              <a:solidFill>
                <a:srgbClr val="843C0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5" name="Объект 4"/>
          <p:cNvSpPr>
            <a:spLocks noGrp="1"/>
          </p:cNvSpPr>
          <p:nvPr>
            <p:ph idx="4294967295"/>
          </p:nvPr>
        </p:nvSpPr>
        <p:spPr>
          <a:xfrm>
            <a:off x="1417638" y="1716088"/>
            <a:ext cx="9917112" cy="3703637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ru-RU" smtClean="0">
              <a:solidFill>
                <a:srgbClr val="843C0C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>Приём художественного чтения</a:t>
            </a:r>
          </a:p>
          <a:p>
            <a:pPr eaLnBrk="1" hangingPunct="1"/>
            <a:r>
              <a:rPr lang="ru-RU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>Составление словесного портрета героев( девочки и Бабы-яги)</a:t>
            </a:r>
          </a:p>
          <a:p>
            <a:pPr eaLnBrk="1" hangingPunct="1"/>
            <a:r>
              <a:rPr lang="ru-RU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>Обращение к жизненному опыту детей</a:t>
            </a:r>
          </a:p>
          <a:p>
            <a:pPr eaLnBrk="1" hangingPunct="1"/>
            <a:r>
              <a:rPr lang="ru-RU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>Чтение по ролям </a:t>
            </a:r>
          </a:p>
          <a:p>
            <a:pPr eaLnBrk="1" hangingPunct="1"/>
            <a:r>
              <a:rPr lang="ru-RU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>Изображение фрагментов сказки </a:t>
            </a:r>
          </a:p>
          <a:p>
            <a:pPr eaLnBrk="1" hangingPunct="1"/>
            <a:r>
              <a:rPr lang="ru-RU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>Инсценирование </a:t>
            </a:r>
          </a:p>
          <a:p>
            <a:pPr eaLnBrk="1" hangingPunct="1"/>
            <a:endParaRPr lang="ru-RU" smtClean="0">
              <a:solidFill>
                <a:srgbClr val="843C0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28663"/>
            <a:ext cx="12430125" cy="850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243013" y="949325"/>
            <a:ext cx="10110787" cy="741363"/>
          </a:xfrm>
        </p:spPr>
        <p:txBody>
          <a:bodyPr/>
          <a:lstStyle/>
          <a:p>
            <a:pPr algn="ctr" eaLnBrk="1" hangingPunct="1"/>
            <a:r>
              <a:rPr lang="ru-RU" sz="3200" smtClean="0"/>
              <a:t>Таким образом, работа на уроках литературного чтения по формированию эмоционального интеллекта</a:t>
            </a:r>
          </a:p>
        </p:txBody>
      </p:sp>
      <p:sp>
        <p:nvSpPr>
          <p:cNvPr id="24579" name="Объект 4"/>
          <p:cNvSpPr>
            <a:spLocks noGrp="1"/>
          </p:cNvSpPr>
          <p:nvPr>
            <p:ph idx="4294967295"/>
          </p:nvPr>
        </p:nvSpPr>
        <p:spPr>
          <a:xfrm>
            <a:off x="1190625" y="2190750"/>
            <a:ext cx="10021888" cy="370363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ru-RU" smtClean="0"/>
          </a:p>
          <a:p>
            <a:pPr eaLnBrk="1" hangingPunct="1">
              <a:buFontTx/>
              <a:buChar char="•"/>
            </a:pPr>
            <a:r>
              <a:rPr lang="ru-RU" smtClean="0"/>
              <a:t>обогащает эмоциональный мир школьника, </a:t>
            </a:r>
          </a:p>
          <a:p>
            <a:pPr eaLnBrk="1" hangingPunct="1">
              <a:buFontTx/>
              <a:buChar char="•"/>
            </a:pPr>
            <a:r>
              <a:rPr lang="ru-RU" smtClean="0"/>
              <a:t>позволяет ему понимать и проживать эмоции героя,</a:t>
            </a:r>
          </a:p>
          <a:p>
            <a:pPr eaLnBrk="1" hangingPunct="1">
              <a:buFontTx/>
              <a:buChar char="•"/>
            </a:pPr>
            <a:r>
              <a:rPr lang="ru-RU" smtClean="0"/>
              <a:t> переносить опыт переживаний героя в личный опыт,</a:t>
            </a:r>
          </a:p>
          <a:p>
            <a:pPr eaLnBrk="1" hangingPunct="1">
              <a:buFontTx/>
              <a:buChar char="•"/>
            </a:pPr>
            <a:r>
              <a:rPr lang="ru-RU" smtClean="0"/>
              <a:t>понимать причины эмоций и следствия их проявления, </a:t>
            </a:r>
          </a:p>
          <a:p>
            <a:pPr eaLnBrk="1" hangingPunct="1">
              <a:buFontTx/>
              <a:buChar char="•"/>
            </a:pPr>
            <a:r>
              <a:rPr lang="ru-RU" smtClean="0"/>
              <a:t>осознавать механизмы регуляции своих эмоций, условия передачи своих эмоций другим.</a:t>
            </a:r>
          </a:p>
          <a:p>
            <a:pPr eaLnBrk="1" hangingPunct="1">
              <a:buFontTx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63550"/>
            <a:ext cx="12430125" cy="732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243013" y="949325"/>
            <a:ext cx="10110787" cy="741363"/>
          </a:xfrm>
        </p:spPr>
        <p:txBody>
          <a:bodyPr/>
          <a:lstStyle/>
          <a:p>
            <a:pPr algn="ctr" eaLnBrk="1" hangingPunct="1"/>
            <a:r>
              <a:rPr lang="ru-RU" sz="3200" smtClean="0"/>
              <a:t>Спасибо за внимание !</a:t>
            </a:r>
          </a:p>
        </p:txBody>
      </p:sp>
      <p:sp>
        <p:nvSpPr>
          <p:cNvPr id="25603" name="Объект 4"/>
          <p:cNvSpPr>
            <a:spLocks noGrp="1"/>
          </p:cNvSpPr>
          <p:nvPr>
            <p:ph idx="4294967295"/>
          </p:nvPr>
        </p:nvSpPr>
        <p:spPr>
          <a:xfrm>
            <a:off x="1190625" y="2190750"/>
            <a:ext cx="10021888" cy="370363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ru-RU" smtClean="0"/>
          </a:p>
          <a:p>
            <a:pPr eaLnBrk="1" hangingPunct="1">
              <a:buFontTx/>
              <a:buNone/>
            </a:pPr>
            <a:endParaRPr lang="ru-RU" smtClean="0"/>
          </a:p>
        </p:txBody>
      </p:sp>
      <p:pic>
        <p:nvPicPr>
          <p:cNvPr id="25604" name="Picture 5" descr="9ee76b86-856a-5b49-9a67-121ba26312a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2125" y="1758950"/>
            <a:ext cx="8018463" cy="475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" name="Объект 4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1235075" y="1836738"/>
            <a:ext cx="9739313" cy="4351337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Литературное чтение,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1 класс,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период обучения грамоте.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Азбука, с.45</a:t>
            </a:r>
          </a:p>
        </p:txBody>
      </p:sp>
      <p:pic>
        <p:nvPicPr>
          <p:cNvPr id="14340" name="Рисунок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59638" y="0"/>
            <a:ext cx="49323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2025"/>
            <a:ext cx="10515600" cy="11049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</a:p>
        </p:txBody>
      </p:sp>
      <p:sp>
        <p:nvSpPr>
          <p:cNvPr id="15363" name="Объект 4"/>
          <p:cNvSpPr>
            <a:spLocks noGrp="1"/>
          </p:cNvSpPr>
          <p:nvPr>
            <p:ph idx="1"/>
          </p:nvPr>
        </p:nvSpPr>
        <p:spPr>
          <a:xfrm>
            <a:off x="2303463" y="1579563"/>
            <a:ext cx="8751887" cy="4316412"/>
          </a:xfrm>
        </p:spPr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r>
              <a:rPr lang="ru-RU" sz="32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Умение распознавать эмоциональные состояния</a:t>
            </a:r>
          </a:p>
          <a:p>
            <a:pPr eaLnBrk="1" hangingPunct="1"/>
            <a:r>
              <a:rPr lang="ru-RU" sz="32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эмпатии</a:t>
            </a:r>
          </a:p>
          <a:p>
            <a:pPr eaLnBrk="1" hangingPunct="1"/>
            <a:r>
              <a:rPr lang="ru-RU" sz="32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Обогащение словарного запаса</a:t>
            </a:r>
          </a:p>
          <a:p>
            <a:pPr eaLnBrk="1" hangingPunct="1"/>
            <a:r>
              <a:rPr lang="ru-RU" sz="32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навыков выразительного чтения</a:t>
            </a:r>
          </a:p>
          <a:p>
            <a:pPr eaLnBrk="1" hangingPunct="1"/>
            <a:r>
              <a:rPr lang="ru-RU" sz="32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эстетического восприятия природы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8213"/>
            <a:ext cx="10515600" cy="75247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</a:t>
            </a:r>
          </a:p>
        </p:txBody>
      </p:sp>
      <p:pic>
        <p:nvPicPr>
          <p:cNvPr id="16387" name="Объект 8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525713" y="1825625"/>
            <a:ext cx="7140575" cy="43513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9325"/>
            <a:ext cx="10515600" cy="74136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</a:t>
            </a:r>
          </a:p>
        </p:txBody>
      </p:sp>
      <p:sp>
        <p:nvSpPr>
          <p:cNvPr id="5" name="Объект 4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1436688" y="1971675"/>
            <a:ext cx="9917112" cy="42052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Первичное чтение четверостишья, определение первых впечатлений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Слушание почти полного стихотворения с использованием приёма эмоционального воздействия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эмоций, образных представлений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028825" y="1143000"/>
            <a:ext cx="81343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6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8213"/>
            <a:ext cx="10515600" cy="1293812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задание: 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рассказывание стихотворения наизусть</a:t>
            </a:r>
          </a:p>
        </p:txBody>
      </p:sp>
      <p:pic>
        <p:nvPicPr>
          <p:cNvPr id="6" name="Shape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2227263" y="2232025"/>
            <a:ext cx="7735887" cy="435133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4588"/>
            <a:ext cx="10515600" cy="114776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«Раскрась своё впечатление»</a:t>
            </a:r>
          </a:p>
        </p:txBody>
      </p:sp>
      <p:pic>
        <p:nvPicPr>
          <p:cNvPr id="20483" name="Объект 6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508125" y="2074863"/>
            <a:ext cx="9215438" cy="46116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Заголовок 3"/>
          <p:cNvSpPr>
            <a:spLocks noGrp="1"/>
          </p:cNvSpPr>
          <p:nvPr>
            <p:ph type="title" idx="4294967295"/>
          </p:nvPr>
        </p:nvSpPr>
        <p:spPr>
          <a:xfrm>
            <a:off x="838200" y="949325"/>
            <a:ext cx="10515600" cy="741363"/>
          </a:xfrm>
        </p:spPr>
        <p:txBody>
          <a:bodyPr/>
          <a:lstStyle/>
          <a:p>
            <a:pPr algn="ctr" eaLnBrk="1" hangingPunct="1"/>
            <a: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>Литературное чтение, 2 класс.</a:t>
            </a:r>
            <a:b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>Раздел « Устное народное творчество»,</a:t>
            </a:r>
            <a:b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>русская народная сказка « Гуси-лебеди».</a:t>
            </a:r>
            <a:br>
              <a:rPr lang="ru-RU" sz="400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smtClean="0">
              <a:solidFill>
                <a:srgbClr val="843C0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Объект 4"/>
          <p:cNvSpPr>
            <a:spLocks noGrp="1"/>
          </p:cNvSpPr>
          <p:nvPr>
            <p:ph idx="4294967295"/>
          </p:nvPr>
        </p:nvSpPr>
        <p:spPr>
          <a:xfrm>
            <a:off x="1436688" y="3719513"/>
            <a:ext cx="9917112" cy="2465387"/>
          </a:xfrm>
        </p:spPr>
        <p:txBody>
          <a:bodyPr/>
          <a:lstStyle/>
          <a:p>
            <a:pPr eaLnBrk="1" hangingPunct="1"/>
            <a:endParaRPr lang="ru-RU" smtClean="0">
              <a:solidFill>
                <a:srgbClr val="843C0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188</Words>
  <Application>Microsoft Office PowerPoint</Application>
  <PresentationFormat>Произвольный</PresentationFormat>
  <Paragraphs>44</Paragraphs>
  <Slides>13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 Light</vt:lpstr>
      <vt:lpstr>Calibri</vt:lpstr>
      <vt:lpstr>Times New Roman</vt:lpstr>
      <vt:lpstr>Тема Office</vt:lpstr>
      <vt:lpstr>Слайд 1</vt:lpstr>
      <vt:lpstr>Слайд 2</vt:lpstr>
      <vt:lpstr>Ожидаемые результаты</vt:lpstr>
      <vt:lpstr>Подготовительный этап</vt:lpstr>
      <vt:lpstr>Основной этап</vt:lpstr>
      <vt:lpstr>Слайд 6</vt:lpstr>
      <vt:lpstr>Домашнее задание:  рассказывание стихотворения наизусть</vt:lpstr>
      <vt:lpstr>«Раскрась своё впечатление»</vt:lpstr>
      <vt:lpstr>        Литературное чтение, 2 класс. Раздел « Устное народное творчество», русская народная сказка « Гуси-лебеди». </vt:lpstr>
      <vt:lpstr> Ожидаемые результаты: </vt:lpstr>
      <vt:lpstr> Приёмы работы: </vt:lpstr>
      <vt:lpstr>Таким образом, работа на уроках литературного чтения по формированию эмоционального интеллекта</vt:lpstr>
      <vt:lpstr>Спасибо за внимание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Орлова</dc:creator>
  <cp:lastModifiedBy>Нина</cp:lastModifiedBy>
  <cp:revision>7</cp:revision>
  <dcterms:created xsi:type="dcterms:W3CDTF">2025-11-05T18:58:59Z</dcterms:created>
  <dcterms:modified xsi:type="dcterms:W3CDTF">2025-11-10T19:47:27Z</dcterms:modified>
</cp:coreProperties>
</file>