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7" r:id="rId2"/>
    <p:sldId id="259" r:id="rId3"/>
    <p:sldId id="260" r:id="rId4"/>
    <p:sldId id="263" r:id="rId5"/>
    <p:sldId id="274" r:id="rId6"/>
    <p:sldId id="262" r:id="rId7"/>
    <p:sldId id="275" r:id="rId8"/>
    <p:sldId id="276" r:id="rId9"/>
    <p:sldId id="266" r:id="rId10"/>
    <p:sldId id="267" r:id="rId11"/>
    <p:sldId id="268" r:id="rId12"/>
    <p:sldId id="277" r:id="rId13"/>
    <p:sldId id="269" r:id="rId14"/>
    <p:sldId id="270" r:id="rId15"/>
    <p:sldId id="272" r:id="rId16"/>
    <p:sldId id="273"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47" autoAdjust="0"/>
    <p:restoredTop sz="94624" autoAdjust="0"/>
  </p:normalViewPr>
  <p:slideViewPr>
    <p:cSldViewPr>
      <p:cViewPr varScale="1">
        <p:scale>
          <a:sx n="108" d="100"/>
          <a:sy n="108" d="100"/>
        </p:scale>
        <p:origin x="173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09.07.2026</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7" name="Прямая соединительная линия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8" name="Заголовок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09.07.2026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6915912" y="3009901"/>
            <a:ext cx="457200" cy="441325"/>
          </a:xfrm>
        </p:spPr>
        <p:txBody>
          <a:bodyPr/>
          <a:lstStyle/>
          <a:p>
            <a:fld id="{725C68B6-61C2-468F-89AB-4B9F7531AA68}" type="slidenum">
              <a:rPr lang="ru-RU" smtClean="0"/>
              <a:pPr/>
              <a:t>‹#›</a:t>
            </a:fld>
            <a:endParaRPr lang="ru-RU"/>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09.07.2026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09.07.2026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4361688" y="1026372"/>
            <a:ext cx="457200" cy="441325"/>
          </a:xfrm>
        </p:spPr>
        <p:txBody>
          <a:body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301752" y="1527048"/>
            <a:ext cx="850392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09.07.2026</a:t>
            </a:fld>
            <a:endParaRPr lang="ru-RU"/>
          </a:p>
        </p:txBody>
      </p:sp>
      <p:sp>
        <p:nvSpPr>
          <p:cNvPr id="8" name="Прямая соединительная линия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2" name="Заголовок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5791200" y="6409944"/>
            <a:ext cx="3044952" cy="365760"/>
          </a:xfrm>
        </p:spPr>
        <p:txBody>
          <a:bodyPr/>
          <a:lstStyle/>
          <a:p>
            <a:fld id="{5B106E36-FD25-4E2D-B0AA-010F637433A0}" type="datetimeFigureOut">
              <a:rPr lang="ru-RU" smtClean="0"/>
              <a:pPr/>
              <a:t>09.07.2026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8" name="Прямая соединительная линия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Содержимое 9"/>
          <p:cNvSpPr>
            <a:spLocks noGrp="1"/>
          </p:cNvSpPr>
          <p:nvPr>
            <p:ph sz="half" idx="1"/>
          </p:nvPr>
        </p:nvSpPr>
        <p:spPr>
          <a:xfrm>
            <a:off x="301752"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Содержимое 11"/>
          <p:cNvSpPr>
            <a:spLocks noGrp="1"/>
          </p:cNvSpPr>
          <p:nvPr>
            <p:ph sz="half" idx="2"/>
          </p:nvPr>
        </p:nvSpPr>
        <p:spPr>
          <a:xfrm>
            <a:off x="4800600"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5B106E36-FD25-4E2D-B0AA-010F637433A0}" type="datetimeFigureOut">
              <a:rPr lang="ru-RU" smtClean="0"/>
              <a:pPr/>
              <a:t>09.07.2026</a:t>
            </a:fld>
            <a:endParaRPr lang="ru-RU"/>
          </a:p>
        </p:txBody>
      </p:sp>
      <p:sp>
        <p:nvSpPr>
          <p:cNvPr id="8" name="Нижний колонтитул 7"/>
          <p:cNvSpPr>
            <a:spLocks noGrp="1"/>
          </p:cNvSpPr>
          <p:nvPr>
            <p:ph type="ftr" sz="quarter" idx="11"/>
          </p:nvPr>
        </p:nvSpPr>
        <p:spPr>
          <a:xfrm>
            <a:off x="304800" y="6409944"/>
            <a:ext cx="3581400" cy="365760"/>
          </a:xfrm>
        </p:spPr>
        <p:txBody>
          <a:bodyPr/>
          <a:lstStyle/>
          <a:p>
            <a:endParaRPr lang="ru-RU"/>
          </a:p>
        </p:txBody>
      </p:sp>
      <p:sp>
        <p:nvSpPr>
          <p:cNvPr id="15" name="Прямая соединительная линия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Содержимое 23"/>
          <p:cNvSpPr>
            <a:spLocks noGrp="1"/>
          </p:cNvSpPr>
          <p:nvPr>
            <p:ph sz="quarter" idx="2"/>
          </p:nvPr>
        </p:nvSpPr>
        <p:spPr>
          <a:xfrm>
            <a:off x="301752" y="2471383"/>
            <a:ext cx="4041648"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Содержимое 25"/>
          <p:cNvSpPr>
            <a:spLocks noGrp="1"/>
          </p:cNvSpPr>
          <p:nvPr>
            <p:ph sz="quarter" idx="4"/>
          </p:nvPr>
        </p:nvSpPr>
        <p:spPr>
          <a:xfrm>
            <a:off x="4800600" y="2471383"/>
            <a:ext cx="40386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4343400" y="1042416"/>
            <a:ext cx="457200" cy="441325"/>
          </a:xfrm>
        </p:spPr>
        <p:txBody>
          <a:bodyPr/>
          <a:lstStyle>
            <a:lvl1pPr algn="ctr">
              <a:defRPr/>
            </a:lvl1pPr>
          </a:lstStyle>
          <a:p>
            <a:fld id="{725C68B6-61C2-468F-89AB-4B9F7531AA68}" type="slidenum">
              <a:rPr lang="ru-RU" smtClean="0"/>
              <a:pPr/>
              <a:t>‹#›</a:t>
            </a:fld>
            <a:endParaRPr lang="ru-RU"/>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09.07.2026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a:xfrm>
            <a:off x="4343400" y="1036020"/>
            <a:ext cx="457200" cy="441325"/>
          </a:xfrm>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5B106E36-FD25-4E2D-B0AA-010F637433A0}" type="datetimeFigureOut">
              <a:rPr lang="ru-RU" smtClean="0"/>
              <a:pPr/>
              <a:t>09.07.2026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4267200" y="6324600"/>
            <a:ext cx="609600" cy="441324"/>
          </a:xfrm>
        </p:spPr>
        <p:txBody>
          <a:bodyPr/>
          <a:lstStyle>
            <a:lvl1pPr>
              <a:defRPr>
                <a:solidFill>
                  <a:srgbClr val="FFFFFF"/>
                </a:solidFill>
              </a:defRPr>
            </a:lvl1p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Содержимое 19"/>
          <p:cNvSpPr>
            <a:spLocks noGrp="1"/>
          </p:cNvSpPr>
          <p:nvPr>
            <p:ph sz="quarter" idx="1"/>
          </p:nvPr>
        </p:nvSpPr>
        <p:spPr>
          <a:xfrm>
            <a:off x="3124200" y="685800"/>
            <a:ext cx="56388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21" name="Прямоугольник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09.07.2026</a:t>
            </a:fld>
            <a:endParaRPr lang="ru-RU"/>
          </a:p>
        </p:txBody>
      </p:sp>
      <p:sp>
        <p:nvSpPr>
          <p:cNvPr id="6" name="Нижний колонтитул 5"/>
          <p:cNvSpPr>
            <a:spLocks noGrp="1"/>
          </p:cNvSpPr>
          <p:nvPr>
            <p:ph type="ftr" sz="quarter" idx="11"/>
          </p:nvPr>
        </p:nvSpPr>
        <p:spPr>
          <a:xfrm>
            <a:off x="301752" y="6410848"/>
            <a:ext cx="3383280" cy="365760"/>
          </a:xfrm>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3000375" y="609600"/>
            <a:ext cx="58674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5788152" y="6404984"/>
            <a:ext cx="3044952" cy="365760"/>
          </a:xfrm>
        </p:spPr>
        <p:txBody>
          <a:bodyPr/>
          <a:lstStyle/>
          <a:p>
            <a:fld id="{5B106E36-FD25-4E2D-B0AA-010F637433A0}" type="datetimeFigureOut">
              <a:rPr lang="ru-RU" smtClean="0"/>
              <a:pPr/>
              <a:t>09.07.2026</a:t>
            </a:fld>
            <a:endParaRPr lang="ru-RU"/>
          </a:p>
        </p:txBody>
      </p:sp>
      <p:sp>
        <p:nvSpPr>
          <p:cNvPr id="6" name="Нижний колонтитул 5"/>
          <p:cNvSpPr>
            <a:spLocks noGrp="1"/>
          </p:cNvSpPr>
          <p:nvPr>
            <p:ph type="ftr" sz="quarter" idx="11"/>
          </p:nvPr>
        </p:nvSpPr>
        <p:spPr>
          <a:xfrm>
            <a:off x="301752" y="6410848"/>
            <a:ext cx="3584448" cy="365760"/>
          </a:xfrm>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B106E36-FD25-4E2D-B0AA-010F637433A0}" type="datetimeFigureOut">
              <a:rPr lang="ru-RU" smtClean="0"/>
              <a:pPr/>
              <a:t>09.07.2026</a:t>
            </a:fld>
            <a:endParaRPr lang="ru-RU"/>
          </a:p>
        </p:txBody>
      </p:sp>
      <p:sp>
        <p:nvSpPr>
          <p:cNvPr id="3" name="Нижний колонтитул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ru-RU"/>
          </a:p>
        </p:txBody>
      </p:sp>
      <p:sp>
        <p:nvSpPr>
          <p:cNvPr id="8" name="Прямоугольник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725C68B6-61C2-468F-89AB-4B9F7531AA68}" type="slidenum">
              <a:rPr lang="ru-RU" smtClean="0"/>
              <a:pPr/>
              <a:t>‹#›</a:t>
            </a:fld>
            <a:endParaRPr lang="ru-RU"/>
          </a:p>
        </p:txBody>
      </p:sp>
      <p:sp>
        <p:nvSpPr>
          <p:cNvPr id="22" name="Заголовок 21"/>
          <p:cNvSpPr>
            <a:spLocks noGrp="1"/>
          </p:cNvSpPr>
          <p:nvPr>
            <p:ph type="title"/>
          </p:nvPr>
        </p:nvSpPr>
        <p:spPr>
          <a:xfrm>
            <a:off x="301752" y="228600"/>
            <a:ext cx="85344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268760"/>
            <a:ext cx="8534400" cy="5040560"/>
          </a:xfrm>
        </p:spPr>
        <p:txBody>
          <a:bodyPr>
            <a:noAutofit/>
          </a:bodyPr>
          <a:lstStyle/>
          <a:p>
            <a:pPr algn="l">
              <a:lnSpc>
                <a:spcPct val="150000"/>
              </a:lnSpc>
            </a:pPr>
            <a:r>
              <a:rPr lang="ru-RU" sz="2000" dirty="0" smtClean="0">
                <a:solidFill>
                  <a:schemeClr val="tx1"/>
                </a:solidFill>
                <a:latin typeface="+mn-lt"/>
              </a:rPr>
              <a:t>1.Математическая разминка.</a:t>
            </a:r>
            <a:br>
              <a:rPr lang="ru-RU" sz="2000" dirty="0" smtClean="0">
                <a:solidFill>
                  <a:schemeClr val="tx1"/>
                </a:solidFill>
                <a:latin typeface="+mn-lt"/>
              </a:rPr>
            </a:br>
            <a:r>
              <a:rPr lang="ru-RU" sz="2000" dirty="0" smtClean="0">
                <a:solidFill>
                  <a:schemeClr val="tx1"/>
                </a:solidFill>
                <a:latin typeface="+mn-lt"/>
              </a:rPr>
              <a:t>2. «Корзина понятий» </a:t>
            </a:r>
            <a:br>
              <a:rPr lang="ru-RU" sz="2000" dirty="0" smtClean="0">
                <a:solidFill>
                  <a:schemeClr val="tx1"/>
                </a:solidFill>
                <a:latin typeface="+mn-lt"/>
              </a:rPr>
            </a:br>
            <a:r>
              <a:rPr lang="ru-RU" sz="2000" dirty="0" smtClean="0">
                <a:solidFill>
                  <a:schemeClr val="tx1"/>
                </a:solidFill>
                <a:latin typeface="+mn-lt"/>
              </a:rPr>
              <a:t>3. Решение комбинаторных задач </a:t>
            </a:r>
            <a:br>
              <a:rPr lang="ru-RU" sz="2000" dirty="0" smtClean="0">
                <a:solidFill>
                  <a:schemeClr val="tx1"/>
                </a:solidFill>
                <a:latin typeface="+mn-lt"/>
              </a:rPr>
            </a:br>
            <a:r>
              <a:rPr lang="ru-RU" sz="2000" dirty="0" smtClean="0">
                <a:solidFill>
                  <a:schemeClr val="tx1"/>
                </a:solidFill>
                <a:latin typeface="+mn-lt"/>
              </a:rPr>
              <a:t>4. Задачи на логику </a:t>
            </a:r>
            <a:br>
              <a:rPr lang="ru-RU" sz="2000" dirty="0" smtClean="0">
                <a:solidFill>
                  <a:schemeClr val="tx1"/>
                </a:solidFill>
                <a:latin typeface="+mn-lt"/>
              </a:rPr>
            </a:br>
            <a:r>
              <a:rPr lang="ru-RU" sz="2000" dirty="0" smtClean="0">
                <a:solidFill>
                  <a:schemeClr val="tx1"/>
                </a:solidFill>
                <a:latin typeface="+mn-lt"/>
              </a:rPr>
              <a:t>5. Задачи на пространственное мышление</a:t>
            </a:r>
            <a:br>
              <a:rPr lang="ru-RU" sz="2000" dirty="0" smtClean="0">
                <a:solidFill>
                  <a:schemeClr val="tx1"/>
                </a:solidFill>
                <a:latin typeface="+mn-lt"/>
              </a:rPr>
            </a:br>
            <a:r>
              <a:rPr lang="ru-RU" sz="2000" dirty="0" smtClean="0">
                <a:solidFill>
                  <a:schemeClr val="tx1"/>
                </a:solidFill>
                <a:latin typeface="+mn-lt"/>
              </a:rPr>
              <a:t>6. Сюжетные задачи </a:t>
            </a:r>
            <a:br>
              <a:rPr lang="ru-RU" sz="2000" dirty="0" smtClean="0">
                <a:solidFill>
                  <a:schemeClr val="tx1"/>
                </a:solidFill>
                <a:latin typeface="+mn-lt"/>
              </a:rPr>
            </a:br>
            <a:r>
              <a:rPr lang="ru-RU" sz="2000" dirty="0" smtClean="0">
                <a:solidFill>
                  <a:schemeClr val="tx1"/>
                </a:solidFill>
                <a:latin typeface="+mn-lt"/>
              </a:rPr>
              <a:t>7.Зачёркивание, превращение, отгадывание чисел</a:t>
            </a:r>
            <a:br>
              <a:rPr lang="ru-RU" sz="2000" dirty="0" smtClean="0">
                <a:solidFill>
                  <a:schemeClr val="tx1"/>
                </a:solidFill>
                <a:latin typeface="+mn-lt"/>
              </a:rPr>
            </a:br>
            <a:r>
              <a:rPr lang="ru-RU" sz="2000" dirty="0" smtClean="0">
                <a:solidFill>
                  <a:schemeClr val="tx1"/>
                </a:solidFill>
                <a:latin typeface="+mn-lt"/>
              </a:rPr>
              <a:t>8.Математические фокусы  </a:t>
            </a:r>
            <a:br>
              <a:rPr lang="ru-RU" sz="2000" dirty="0" smtClean="0">
                <a:solidFill>
                  <a:schemeClr val="tx1"/>
                </a:solidFill>
                <a:latin typeface="+mn-lt"/>
              </a:rPr>
            </a:br>
            <a:r>
              <a:rPr lang="ru-RU" sz="2000" dirty="0" smtClean="0">
                <a:solidFill>
                  <a:schemeClr val="tx1"/>
                </a:solidFill>
                <a:latin typeface="+mn-lt"/>
              </a:rPr>
              <a:t>9. Олимпиадные задания на логику</a:t>
            </a:r>
            <a:br>
              <a:rPr lang="ru-RU" sz="2000" dirty="0" smtClean="0">
                <a:solidFill>
                  <a:schemeClr val="tx1"/>
                </a:solidFill>
                <a:latin typeface="+mn-lt"/>
              </a:rPr>
            </a:br>
            <a:r>
              <a:rPr lang="ru-RU" sz="2000" dirty="0" smtClean="0">
                <a:solidFill>
                  <a:schemeClr val="tx1"/>
                </a:solidFill>
                <a:latin typeface="+mn-lt"/>
              </a:rPr>
              <a:t>10.Работа с символическим текстом: диаграммами, таблицами, чертежами.</a:t>
            </a:r>
            <a:endParaRPr lang="ru-RU" sz="3600" dirty="0">
              <a:solidFill>
                <a:schemeClr val="tx1"/>
              </a:solidFill>
              <a:latin typeface="+mn-lt"/>
            </a:endParaRPr>
          </a:p>
        </p:txBody>
      </p:sp>
      <p:sp>
        <p:nvSpPr>
          <p:cNvPr id="3" name="Заголовок 1"/>
          <p:cNvSpPr txBox="1">
            <a:spLocks/>
          </p:cNvSpPr>
          <p:nvPr/>
        </p:nvSpPr>
        <p:spPr>
          <a:xfrm>
            <a:off x="251520" y="188640"/>
            <a:ext cx="8534400" cy="648072"/>
          </a:xfrm>
          <a:prstGeom prst="rect">
            <a:avLst/>
          </a:prstGeom>
        </p:spPr>
        <p:txBody>
          <a:bodyPr vert="horz" anchor="b">
            <a:noAutofit/>
          </a:body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ru-RU" sz="2800" b="1" i="0" u="none" strike="noStrike" kern="1200" cap="none" spc="0" normalizeH="0" baseline="0" noProof="0" dirty="0" smtClean="0">
                <a:ln>
                  <a:noFill/>
                </a:ln>
                <a:solidFill>
                  <a:srgbClr val="002060"/>
                </a:solidFill>
                <a:effectLst/>
                <a:uLnTx/>
                <a:uFillTx/>
                <a:latin typeface="+mj-lt"/>
                <a:ea typeface="+mj-ea"/>
                <a:cs typeface="+mj-cs"/>
              </a:rPr>
              <a:t>Задания</a:t>
            </a:r>
            <a:r>
              <a:rPr kumimoji="0" lang="ru-RU" sz="3200" b="1" i="0" u="none" strike="noStrike" kern="1200" cap="none" spc="0" normalizeH="0" baseline="0" noProof="0" dirty="0" smtClean="0">
                <a:ln>
                  <a:noFill/>
                </a:ln>
                <a:solidFill>
                  <a:srgbClr val="002060"/>
                </a:solidFill>
                <a:effectLst/>
                <a:uLnTx/>
                <a:uFillTx/>
                <a:latin typeface="+mj-lt"/>
                <a:ea typeface="+mj-ea"/>
                <a:cs typeface="+mj-cs"/>
              </a:rPr>
              <a:t>:</a:t>
            </a:r>
            <a:endParaRPr kumimoji="0" lang="ru-RU" sz="4800" b="1" i="0" u="none" strike="noStrike" kern="1200" cap="none" spc="0" normalizeH="0" baseline="0" noProof="0" dirty="0">
              <a:ln>
                <a:noFill/>
              </a:ln>
              <a:solidFill>
                <a:srgbClr val="00206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002060"/>
                </a:solidFill>
              </a:rPr>
              <a:t>Практическая значимость </a:t>
            </a:r>
            <a:endParaRPr lang="ru-RU" b="1" dirty="0">
              <a:solidFill>
                <a:srgbClr val="002060"/>
              </a:solidFill>
            </a:endParaRPr>
          </a:p>
        </p:txBody>
      </p:sp>
      <p:pic>
        <p:nvPicPr>
          <p:cNvPr id="21506" name="Picture 2" descr="C:\Users\Irina\Desktop\kak-poluchit-nauchnye-granty-molodym-uchenym-2.jpg"/>
          <p:cNvPicPr>
            <a:picLocks noChangeAspect="1" noChangeArrowheads="1"/>
          </p:cNvPicPr>
          <p:nvPr/>
        </p:nvPicPr>
        <p:blipFill>
          <a:blip r:embed="rId2" cstate="print"/>
          <a:srcRect/>
          <a:stretch>
            <a:fillRect/>
          </a:stretch>
        </p:blipFill>
        <p:spPr bwMode="auto">
          <a:xfrm>
            <a:off x="3203848" y="2348880"/>
            <a:ext cx="3086769" cy="2784737"/>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Мастер класс НОЯБРЬ 2025\IMG_20251027_191802_003.jpg"/>
          <p:cNvPicPr>
            <a:picLocks noChangeAspect="1" noChangeArrowheads="1"/>
          </p:cNvPicPr>
          <p:nvPr/>
        </p:nvPicPr>
        <p:blipFill>
          <a:blip r:embed="rId2"/>
          <a:srcRect/>
          <a:stretch>
            <a:fillRect/>
          </a:stretch>
        </p:blipFill>
        <p:spPr bwMode="auto">
          <a:xfrm>
            <a:off x="0" y="785794"/>
            <a:ext cx="9144000" cy="5129213"/>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002060"/>
                </a:solidFill>
              </a:rPr>
              <a:t>Рефлексия </a:t>
            </a:r>
            <a:endParaRPr lang="ru-RU" b="1" dirty="0">
              <a:solidFill>
                <a:srgbClr val="002060"/>
              </a:solidFill>
            </a:endParaRPr>
          </a:p>
        </p:txBody>
      </p:sp>
      <p:sp>
        <p:nvSpPr>
          <p:cNvPr id="4097" name="Rectangle 1"/>
          <p:cNvSpPr>
            <a:spLocks noChangeArrowheads="1"/>
          </p:cNvSpPr>
          <p:nvPr/>
        </p:nvSpPr>
        <p:spPr bwMode="auto">
          <a:xfrm>
            <a:off x="1785918" y="1500174"/>
            <a:ext cx="5643602"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ru-RU" sz="3200" b="1" dirty="0" smtClean="0">
                <a:latin typeface="Times New Roman" pitchFamily="18" charset="0"/>
                <a:ea typeface="Calibri" pitchFamily="34" charset="0"/>
                <a:cs typeface="Times New Roman" pitchFamily="18" charset="0"/>
              </a:rPr>
              <a:t>Прием «Хронология эмоций»</a:t>
            </a:r>
            <a:endParaRPr kumimoji="0" lang="ru-RU"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4100" name="AutoShape 4" descr="C:\Users\%D0%A3%D1%87%D0%B8%D1%82%D0%B5%D0%BB%D1%8C\Downloads\i.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102" name="AutoShape 6" descr="C:\Users\%D0%A3%D1%87%D0%B8%D1%82%D0%B5%D0%BB%D1%8C\Downloads\i.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104" name="AutoShape 8" descr="C:\Users\%D0%A3%D1%87%D0%B8%D1%82%D0%B5%D0%BB%D1%8C\Downloads\i.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4105" name="Picture 9" descr="C:\Users\Учитель\Downloads\2025-11-12_03-05-37.png"/>
          <p:cNvPicPr>
            <a:picLocks noChangeAspect="1" noChangeArrowheads="1"/>
          </p:cNvPicPr>
          <p:nvPr/>
        </p:nvPicPr>
        <p:blipFill>
          <a:blip r:embed="rId2"/>
          <a:srcRect/>
          <a:stretch>
            <a:fillRect/>
          </a:stretch>
        </p:blipFill>
        <p:spPr bwMode="auto">
          <a:xfrm>
            <a:off x="1357290" y="2214554"/>
            <a:ext cx="6715172" cy="4425383"/>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002060"/>
                </a:solidFill>
              </a:rPr>
              <a:t>Эмоциональный график</a:t>
            </a:r>
            <a:endParaRPr lang="ru-RU" b="1" dirty="0">
              <a:solidFill>
                <a:srgbClr val="002060"/>
              </a:solidFill>
            </a:endParaRPr>
          </a:p>
        </p:txBody>
      </p:sp>
      <p:pic>
        <p:nvPicPr>
          <p:cNvPr id="3074" name="Рисунок 1"/>
          <p:cNvPicPr>
            <a:picLocks noChangeAspect="1" noChangeArrowheads="1"/>
          </p:cNvPicPr>
          <p:nvPr/>
        </p:nvPicPr>
        <p:blipFill>
          <a:blip r:embed="rId2"/>
          <a:srcRect/>
          <a:stretch>
            <a:fillRect/>
          </a:stretch>
        </p:blipFill>
        <p:spPr bwMode="auto">
          <a:xfrm>
            <a:off x="0" y="1000108"/>
            <a:ext cx="9142956" cy="58578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5278360" cy="758952"/>
          </a:xfrm>
        </p:spPr>
        <p:txBody>
          <a:bodyPr/>
          <a:lstStyle/>
          <a:p>
            <a:r>
              <a:rPr lang="ru-RU" b="1" dirty="0" smtClean="0">
                <a:solidFill>
                  <a:srgbClr val="002060"/>
                </a:solidFill>
              </a:rPr>
              <a:t>Конфуций</a:t>
            </a:r>
            <a:endParaRPr lang="ru-RU" b="1" dirty="0">
              <a:solidFill>
                <a:srgbClr val="002060"/>
              </a:solidFill>
            </a:endParaRPr>
          </a:p>
        </p:txBody>
      </p:sp>
      <p:pic>
        <p:nvPicPr>
          <p:cNvPr id="28674" name="Picture 2" descr="C:\Users\Irina\Desktop\0-5.jpg"/>
          <p:cNvPicPr>
            <a:picLocks noChangeAspect="1" noChangeArrowheads="1"/>
          </p:cNvPicPr>
          <p:nvPr/>
        </p:nvPicPr>
        <p:blipFill>
          <a:blip r:embed="rId2" cstate="print"/>
          <a:srcRect/>
          <a:stretch>
            <a:fillRect/>
          </a:stretch>
        </p:blipFill>
        <p:spPr bwMode="auto">
          <a:xfrm>
            <a:off x="5076056" y="0"/>
            <a:ext cx="4067944" cy="3050958"/>
          </a:xfrm>
          <a:prstGeom prst="rect">
            <a:avLst/>
          </a:prstGeom>
          <a:ln>
            <a:noFill/>
          </a:ln>
          <a:effectLst>
            <a:softEdge rad="112500"/>
          </a:effectLst>
        </p:spPr>
      </p:pic>
      <p:sp>
        <p:nvSpPr>
          <p:cNvPr id="28675" name="Rectangle 3"/>
          <p:cNvSpPr>
            <a:spLocks noChangeArrowheads="1"/>
          </p:cNvSpPr>
          <p:nvPr/>
        </p:nvSpPr>
        <p:spPr bwMode="auto">
          <a:xfrm>
            <a:off x="467544" y="2739383"/>
            <a:ext cx="8280920" cy="22288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ru-RU"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Скажи мне </a:t>
            </a:r>
            <a:r>
              <a:rPr kumimoji="0" lang="ru-RU" sz="32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и я </a:t>
            </a:r>
            <a:r>
              <a:rPr kumimoji="0" lang="ru-RU" sz="32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32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ru-RU"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Покажи мне </a:t>
            </a:r>
            <a:r>
              <a:rPr kumimoji="0" lang="ru-RU" sz="32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и я </a:t>
            </a:r>
            <a:r>
              <a:rPr kumimoji="0" lang="ru-RU" sz="32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32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ru-RU"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Дай мне действовать самому </a:t>
            </a:r>
            <a:r>
              <a:rPr kumimoji="0" lang="ru-RU" sz="32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и я </a:t>
            </a:r>
            <a:r>
              <a:rPr kumimoji="0" lang="ru-RU" sz="32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ru-RU"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3"/>
          <p:cNvSpPr>
            <a:spLocks noChangeArrowheads="1"/>
          </p:cNvSpPr>
          <p:nvPr/>
        </p:nvSpPr>
        <p:spPr bwMode="auto">
          <a:xfrm>
            <a:off x="6516216" y="5445224"/>
            <a:ext cx="1440160" cy="584775"/>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забуду</a:t>
            </a:r>
            <a:endParaRPr kumimoji="0" lang="ru-RU"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3"/>
          <p:cNvSpPr>
            <a:spLocks noChangeArrowheads="1"/>
          </p:cNvSpPr>
          <p:nvPr/>
        </p:nvSpPr>
        <p:spPr bwMode="auto">
          <a:xfrm>
            <a:off x="3563888" y="5373216"/>
            <a:ext cx="1872208" cy="584775"/>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научусь</a:t>
            </a:r>
            <a:endParaRPr kumimoji="0" lang="ru-RU"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3"/>
          <p:cNvSpPr>
            <a:spLocks noChangeArrowheads="1"/>
          </p:cNvSpPr>
          <p:nvPr/>
        </p:nvSpPr>
        <p:spPr bwMode="auto">
          <a:xfrm>
            <a:off x="683568" y="5445224"/>
            <a:ext cx="1944216" cy="584775"/>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запомню</a:t>
            </a:r>
            <a:endParaRPr kumimoji="0" lang="ru-RU" sz="4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0017 -0.08449 L -0.33073 -0.36805 " pathEditMode="relative" rAng="0" ptsTypes="AA">
                                      <p:cBhvr>
                                        <p:cTn id="6" dur="2000" fill="hold"/>
                                        <p:tgtEl>
                                          <p:spTgt spid="5"/>
                                        </p:tgtEl>
                                        <p:attrNameLst>
                                          <p:attrName>ppt_x</p:attrName>
                                          <p:attrName>ppt_y</p:attrName>
                                        </p:attrNameLst>
                                      </p:cBhvr>
                                      <p:rCtr x="-16500" y="-14200"/>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grpId="0" nodeType="clickEffect">
                                  <p:stCondLst>
                                    <p:cond delay="0"/>
                                  </p:stCondLst>
                                  <p:childTnLst>
                                    <p:animMotion origin="layout" path="M -0.02761 -4.07407E-6 L 0.32274 -0.26296 " pathEditMode="relative" rAng="0" ptsTypes="AA">
                                      <p:cBhvr>
                                        <p:cTn id="10" dur="2000" fill="hold"/>
                                        <p:tgtEl>
                                          <p:spTgt spid="7"/>
                                        </p:tgtEl>
                                        <p:attrNameLst>
                                          <p:attrName>ppt_x</p:attrName>
                                          <p:attrName>ppt_y</p:attrName>
                                        </p:attrNameLst>
                                      </p:cBhvr>
                                      <p:rCtr x="17500" y="-13100"/>
                                    </p:animMotion>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grpId="0" nodeType="clickEffect">
                                  <p:stCondLst>
                                    <p:cond delay="0"/>
                                  </p:stCondLst>
                                  <p:childTnLst>
                                    <p:animMotion origin="layout" path="M 0.07882 -0.0426 L 0.32292 -0.14769 " pathEditMode="relative" rAng="0" ptsTypes="AA">
                                      <p:cBhvr>
                                        <p:cTn id="14" dur="2000" fill="hold"/>
                                        <p:tgtEl>
                                          <p:spTgt spid="6"/>
                                        </p:tgtEl>
                                        <p:attrNameLst>
                                          <p:attrName>ppt_x</p:attrName>
                                          <p:attrName>ppt_y</p:attrName>
                                        </p:attrNameLst>
                                      </p:cBhvr>
                                      <p:rCtr x="12200" y="-53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492896"/>
            <a:ext cx="8534400" cy="758952"/>
          </a:xfrm>
        </p:spPr>
        <p:txBody>
          <a:bodyPr/>
          <a:lstStyle/>
          <a:p>
            <a:r>
              <a:rPr lang="ru-RU" b="1" dirty="0" smtClean="0">
                <a:solidFill>
                  <a:srgbClr val="002060"/>
                </a:solidFill>
              </a:rPr>
              <a:t>Спасибо за внимание!</a:t>
            </a:r>
            <a:endParaRPr lang="ru-RU" b="1" dirty="0">
              <a:solidFill>
                <a:srgbClr val="00206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u="sng" dirty="0" smtClean="0">
                <a:solidFill>
                  <a:srgbClr val="002060"/>
                </a:solidFill>
              </a:rPr>
              <a:t>Функциональная грамотность -  </a:t>
            </a:r>
            <a:endParaRPr lang="ru-RU" b="1" u="sng" dirty="0">
              <a:solidFill>
                <a:srgbClr val="002060"/>
              </a:solidFill>
            </a:endParaRPr>
          </a:p>
        </p:txBody>
      </p:sp>
      <p:sp>
        <p:nvSpPr>
          <p:cNvPr id="3" name="Заголовок 1"/>
          <p:cNvSpPr txBox="1">
            <a:spLocks/>
          </p:cNvSpPr>
          <p:nvPr/>
        </p:nvSpPr>
        <p:spPr>
          <a:xfrm>
            <a:off x="467544" y="1340768"/>
            <a:ext cx="8424936" cy="3672408"/>
          </a:xfrm>
          <a:prstGeom prst="rect">
            <a:avLst/>
          </a:prstGeom>
        </p:spPr>
        <p:txBody>
          <a:bodyPr vert="horz" anchor="b">
            <a:normAutofit/>
          </a:bodyPr>
          <a:lstStyle/>
          <a:p>
            <a:pPr algn="just"/>
            <a:r>
              <a:rPr lang="ru-RU" sz="2800" dirty="0" smtClean="0"/>
              <a:t>это способность человека использовать приобретаемые в течение жизни знания для решения широкого диапазона жизненных задач в различных сферах человеческой деятельности, общения и социальных отношений. </a:t>
            </a:r>
          </a:p>
          <a:p>
            <a:pPr algn="just"/>
            <a:endParaRPr lang="ru-RU" sz="2800" dirty="0" smtClean="0"/>
          </a:p>
          <a:p>
            <a:pPr algn="just"/>
            <a:endParaRPr lang="ru-RU" sz="2800" dirty="0" smtClean="0"/>
          </a:p>
          <a:p>
            <a:pPr algn="r"/>
            <a:r>
              <a:rPr lang="ru-RU" sz="2000" dirty="0" smtClean="0"/>
              <a:t>Алексей Алексеевич Леонтьев</a:t>
            </a:r>
            <a:endParaRPr lang="ru-RU"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14337" name="Picture 1" descr="C:\Users\Irina\Desktop\2025-02-17_22-16-07.png"/>
          <p:cNvPicPr>
            <a:picLocks noChangeAspect="1" noChangeArrowheads="1"/>
          </p:cNvPicPr>
          <p:nvPr/>
        </p:nvPicPr>
        <p:blipFill>
          <a:blip r:embed="rId2" cstate="print"/>
          <a:srcRect/>
          <a:stretch>
            <a:fillRect/>
          </a:stretch>
        </p:blipFill>
        <p:spPr bwMode="auto">
          <a:xfrm>
            <a:off x="142042" y="260648"/>
            <a:ext cx="8750438" cy="6192688"/>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534400" cy="792088"/>
          </a:xfrm>
        </p:spPr>
        <p:txBody>
          <a:bodyPr>
            <a:noAutofit/>
          </a:bodyPr>
          <a:lstStyle/>
          <a:p>
            <a:pPr lvl="0"/>
            <a:r>
              <a:rPr lang="ru-RU" sz="2800" b="1" dirty="0" smtClean="0">
                <a:solidFill>
                  <a:srgbClr val="002060"/>
                </a:solidFill>
                <a:latin typeface="+mn-lt"/>
                <a:ea typeface="Calibri" pitchFamily="34" charset="0"/>
                <a:cs typeface="Times New Roman" pitchFamily="18" charset="0"/>
              </a:rPr>
              <a:t>Основные идеи формирования  функциональной грамотности:</a:t>
            </a:r>
            <a:endParaRPr lang="ru-RU" sz="2800" b="1" dirty="0">
              <a:solidFill>
                <a:srgbClr val="002060"/>
              </a:solidFill>
              <a:latin typeface="+mn-lt"/>
            </a:endParaRPr>
          </a:p>
        </p:txBody>
      </p:sp>
      <p:sp>
        <p:nvSpPr>
          <p:cNvPr id="18433" name="Rectangle 1"/>
          <p:cNvSpPr>
            <a:spLocks noChangeArrowheads="1"/>
          </p:cNvSpPr>
          <p:nvPr/>
        </p:nvSpPr>
        <p:spPr bwMode="auto">
          <a:xfrm>
            <a:off x="395536" y="1539734"/>
            <a:ext cx="8568952" cy="45473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0" fontAlgn="base" latinLnBrk="0" hangingPunct="0">
              <a:lnSpc>
                <a:spcPct val="100000"/>
              </a:lnSpc>
              <a:spcBef>
                <a:spcPct val="0"/>
              </a:spcBef>
              <a:spcAft>
                <a:spcPct val="0"/>
              </a:spcAft>
              <a:buClrTx/>
              <a:buSzTx/>
              <a:buFont typeface="Wingdings" pitchFamily="2" charset="2"/>
              <a:buChar char="ü"/>
              <a:tabLst/>
            </a:pPr>
            <a:r>
              <a:rPr kumimoji="0" lang="ru-RU" sz="2000" b="0" u="none" strike="noStrike" cap="none" normalizeH="0" baseline="0" dirty="0" smtClean="0">
                <a:ln>
                  <a:noFill/>
                </a:ln>
                <a:solidFill>
                  <a:schemeClr val="tx1"/>
                </a:solidFill>
                <a:effectLst/>
                <a:ea typeface="Calibri" pitchFamily="34" charset="0"/>
                <a:cs typeface="Times New Roman" pitchFamily="18" charset="0"/>
              </a:rPr>
              <a:t>обучение должно носить </a:t>
            </a:r>
            <a:r>
              <a:rPr kumimoji="0" lang="ru-RU" sz="2000" b="0" u="none" strike="noStrike" cap="none" normalizeH="0" baseline="0" dirty="0" err="1" smtClean="0">
                <a:ln>
                  <a:noFill/>
                </a:ln>
                <a:solidFill>
                  <a:schemeClr val="tx1"/>
                </a:solidFill>
                <a:effectLst/>
                <a:ea typeface="Calibri" pitchFamily="34" charset="0"/>
                <a:cs typeface="Times New Roman" pitchFamily="18" charset="0"/>
              </a:rPr>
              <a:t>деятельностный</a:t>
            </a:r>
            <a:r>
              <a:rPr kumimoji="0" lang="ru-RU" sz="2000" b="0" u="none" strike="noStrike" cap="none" normalizeH="0" baseline="0" dirty="0" smtClean="0">
                <a:ln>
                  <a:noFill/>
                </a:ln>
                <a:solidFill>
                  <a:schemeClr val="tx1"/>
                </a:solidFill>
                <a:effectLst/>
                <a:ea typeface="Calibri" pitchFamily="34" charset="0"/>
                <a:cs typeface="Times New Roman" pitchFamily="18" charset="0"/>
              </a:rPr>
              <a:t> характер;</a:t>
            </a:r>
          </a:p>
          <a:p>
            <a:pPr marL="0" marR="0" lvl="0" indent="449263" algn="just" defTabSz="914400" rtl="0" eaLnBrk="0" fontAlgn="base" latinLnBrk="0" hangingPunct="0">
              <a:lnSpc>
                <a:spcPct val="100000"/>
              </a:lnSpc>
              <a:spcBef>
                <a:spcPct val="0"/>
              </a:spcBef>
              <a:spcAft>
                <a:spcPct val="0"/>
              </a:spcAft>
              <a:buClrTx/>
              <a:buSzTx/>
              <a:tabLst/>
            </a:pPr>
            <a:endParaRPr kumimoji="0" lang="ru-RU" sz="2000" b="0" u="none" strike="noStrike" cap="none" normalizeH="0" baseline="0" dirty="0" smtClean="0">
              <a:ln>
                <a:noFill/>
              </a:ln>
              <a:solidFill>
                <a:schemeClr val="tx1"/>
              </a:solidFill>
              <a:effectLst/>
              <a:ea typeface="Calibri" pitchFamily="34"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 typeface="Wingdings" pitchFamily="2" charset="2"/>
              <a:buChar char="ü"/>
              <a:tabLst/>
            </a:pPr>
            <a:r>
              <a:rPr kumimoji="0" lang="ru-RU" sz="2000" b="0" u="none" strike="noStrike" cap="none" normalizeH="0" baseline="0" dirty="0" smtClean="0">
                <a:ln>
                  <a:noFill/>
                </a:ln>
                <a:solidFill>
                  <a:schemeClr val="tx1"/>
                </a:solidFill>
                <a:effectLst/>
                <a:ea typeface="Calibri" pitchFamily="34" charset="0"/>
                <a:cs typeface="Times New Roman" pitchFamily="18" charset="0"/>
              </a:rPr>
              <a:t>учебная программа должна быть взвешенной и учитывать индивидуальные интересы учащихся и их потребность в развитии (действующий Стандарт соответствует данному условию);</a:t>
            </a:r>
          </a:p>
          <a:p>
            <a:pPr marL="0" marR="0" lvl="0" indent="449263" algn="just" defTabSz="914400" rtl="0" eaLnBrk="0" fontAlgn="base" latinLnBrk="0" hangingPunct="0">
              <a:lnSpc>
                <a:spcPct val="100000"/>
              </a:lnSpc>
              <a:spcBef>
                <a:spcPct val="0"/>
              </a:spcBef>
              <a:spcAft>
                <a:spcPct val="0"/>
              </a:spcAft>
              <a:buClrTx/>
              <a:buSzTx/>
              <a:buFont typeface="Wingdings" pitchFamily="2" charset="2"/>
              <a:buChar char="ü"/>
              <a:tabLst/>
            </a:pPr>
            <a:endParaRPr lang="ru-RU" sz="1050" dirty="0" smtClean="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 typeface="Wingdings" pitchFamily="2" charset="2"/>
              <a:buChar char="ü"/>
              <a:tabLst/>
            </a:pPr>
            <a:r>
              <a:rPr kumimoji="0" lang="ru-RU" sz="2000" b="0" u="none" strike="noStrike" cap="none" normalizeH="0" baseline="0" dirty="0" smtClean="0">
                <a:ln>
                  <a:noFill/>
                </a:ln>
                <a:solidFill>
                  <a:schemeClr val="tx1"/>
                </a:solidFill>
                <a:effectLst/>
                <a:ea typeface="Calibri" pitchFamily="34" charset="0"/>
                <a:cs typeface="Times New Roman" pitchFamily="18" charset="0"/>
              </a:rPr>
              <a:t>учащиеся должны стать активными участниками процесса изучения нового материала;</a:t>
            </a:r>
          </a:p>
          <a:p>
            <a:pPr marL="0" marR="0" lvl="0" indent="449263" algn="just" defTabSz="914400" rtl="0" eaLnBrk="0" fontAlgn="base" latinLnBrk="0" hangingPunct="0">
              <a:lnSpc>
                <a:spcPct val="100000"/>
              </a:lnSpc>
              <a:spcBef>
                <a:spcPct val="0"/>
              </a:spcBef>
              <a:spcAft>
                <a:spcPct val="0"/>
              </a:spcAft>
              <a:buClrTx/>
              <a:buSzTx/>
              <a:tabLst/>
            </a:pPr>
            <a:endParaRPr lang="ru-RU" sz="1050" dirty="0" smtClean="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 typeface="Wingdings" pitchFamily="2" charset="2"/>
              <a:buChar char="ü"/>
              <a:tabLst/>
            </a:pPr>
            <a:r>
              <a:rPr kumimoji="0" lang="ru-RU" sz="2000" b="0" u="none" strike="noStrike" cap="none" normalizeH="0" baseline="0" dirty="0" smtClean="0">
                <a:ln>
                  <a:noFill/>
                </a:ln>
                <a:solidFill>
                  <a:schemeClr val="tx1"/>
                </a:solidFill>
                <a:effectLst/>
                <a:ea typeface="Calibri" pitchFamily="34" charset="0"/>
                <a:cs typeface="Times New Roman" pitchFamily="18" charset="0"/>
              </a:rPr>
              <a:t>учебный процесс необходимо ориентировать на развитие самостоятельности и ответственности ученика за результаты своей деятельности;</a:t>
            </a:r>
          </a:p>
          <a:p>
            <a:pPr marL="0" marR="0" lvl="0" indent="449263" algn="just" defTabSz="914400" rtl="0" eaLnBrk="0" fontAlgn="base" latinLnBrk="0" hangingPunct="0">
              <a:lnSpc>
                <a:spcPct val="100000"/>
              </a:lnSpc>
              <a:spcBef>
                <a:spcPct val="0"/>
              </a:spcBef>
              <a:spcAft>
                <a:spcPct val="0"/>
              </a:spcAft>
              <a:buClrTx/>
              <a:buSzTx/>
              <a:tabLst/>
            </a:pPr>
            <a:endParaRPr lang="ru-RU" sz="1050" dirty="0" smtClean="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 typeface="Wingdings" pitchFamily="2" charset="2"/>
              <a:buChar char="ü"/>
              <a:tabLst/>
            </a:pPr>
            <a:r>
              <a:rPr kumimoji="0" lang="ru-RU" sz="2000" b="0" u="none" strike="noStrike" cap="none" normalizeH="0" baseline="0" dirty="0" smtClean="0">
                <a:ln>
                  <a:noFill/>
                </a:ln>
                <a:solidFill>
                  <a:schemeClr val="tx1"/>
                </a:solidFill>
                <a:effectLst/>
                <a:ea typeface="Calibri" pitchFamily="34" charset="0"/>
                <a:cs typeface="Times New Roman" pitchFamily="18" charset="0"/>
              </a:rPr>
              <a:t> в урочной деятельности использовать продуктивные формы групповой работы.</a:t>
            </a:r>
            <a:endParaRPr kumimoji="0" lang="ru-RU" sz="1050" b="0" u="none" strike="noStrike" cap="none" normalizeH="0" baseline="0" dirty="0" smtClean="0">
              <a:ln>
                <a:noFill/>
              </a:ln>
              <a:solidFill>
                <a:schemeClr val="tx1"/>
              </a:solidFill>
              <a:effectLst/>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1026" name="Picture 2" descr="C:\Users\Учитель\Desktop\scale_1200.pn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1500174"/>
            <a:ext cx="8534400" cy="3214710"/>
          </a:xfrm>
        </p:spPr>
        <p:txBody>
          <a:bodyPr>
            <a:normAutofit/>
          </a:bodyPr>
          <a:lstStyle/>
          <a:p>
            <a:r>
              <a:rPr lang="ru-RU" b="1" dirty="0" smtClean="0">
                <a:solidFill>
                  <a:srgbClr val="002060"/>
                </a:solidFill>
              </a:rPr>
              <a:t>«Влияние </a:t>
            </a:r>
            <a:br>
              <a:rPr lang="ru-RU" b="1" dirty="0" smtClean="0">
                <a:solidFill>
                  <a:srgbClr val="002060"/>
                </a:solidFill>
              </a:rPr>
            </a:br>
            <a:r>
              <a:rPr lang="ru-RU" b="1" dirty="0" smtClean="0">
                <a:solidFill>
                  <a:srgbClr val="002060"/>
                </a:solidFill>
              </a:rPr>
              <a:t>эмоционального интеллекта </a:t>
            </a:r>
            <a:br>
              <a:rPr lang="ru-RU" b="1" dirty="0" smtClean="0">
                <a:solidFill>
                  <a:srgbClr val="002060"/>
                </a:solidFill>
              </a:rPr>
            </a:br>
            <a:r>
              <a:rPr lang="ru-RU" b="1" dirty="0" smtClean="0">
                <a:solidFill>
                  <a:srgbClr val="002060"/>
                </a:solidFill>
              </a:rPr>
              <a:t>на формирование </a:t>
            </a:r>
            <a:br>
              <a:rPr lang="ru-RU" b="1" dirty="0" smtClean="0">
                <a:solidFill>
                  <a:srgbClr val="002060"/>
                </a:solidFill>
              </a:rPr>
            </a:br>
            <a:r>
              <a:rPr lang="ru-RU" b="1" dirty="0" smtClean="0">
                <a:solidFill>
                  <a:srgbClr val="002060"/>
                </a:solidFill>
              </a:rPr>
              <a:t>функциональной грамотности </a:t>
            </a:r>
            <a:br>
              <a:rPr lang="ru-RU" b="1" dirty="0" smtClean="0">
                <a:solidFill>
                  <a:srgbClr val="002060"/>
                </a:solidFill>
              </a:rPr>
            </a:br>
            <a:r>
              <a:rPr lang="ru-RU" b="1" dirty="0" smtClean="0">
                <a:solidFill>
                  <a:srgbClr val="002060"/>
                </a:solidFill>
              </a:rPr>
              <a:t>на уроках математики </a:t>
            </a:r>
            <a:br>
              <a:rPr lang="ru-RU" b="1" dirty="0" smtClean="0">
                <a:solidFill>
                  <a:srgbClr val="002060"/>
                </a:solidFill>
              </a:rPr>
            </a:br>
            <a:r>
              <a:rPr lang="ru-RU" b="1" dirty="0" smtClean="0">
                <a:solidFill>
                  <a:srgbClr val="002060"/>
                </a:solidFill>
              </a:rPr>
              <a:t>в начальной школе»</a:t>
            </a:r>
            <a:endParaRPr lang="ru-RU" b="1" dirty="0">
              <a:solidFill>
                <a:srgbClr val="002060"/>
              </a:solidFill>
            </a:endParaRPr>
          </a:p>
        </p:txBody>
      </p:sp>
      <p:sp>
        <p:nvSpPr>
          <p:cNvPr id="3" name="Заголовок 1"/>
          <p:cNvSpPr txBox="1">
            <a:spLocks/>
          </p:cNvSpPr>
          <p:nvPr/>
        </p:nvSpPr>
        <p:spPr>
          <a:xfrm>
            <a:off x="454152" y="381000"/>
            <a:ext cx="8534400" cy="758952"/>
          </a:xfrm>
          <a:prstGeom prst="rect">
            <a:avLst/>
          </a:prstGeom>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3300" b="1" i="0" u="none" strike="noStrike" kern="1200" cap="none" spc="0" normalizeH="0" baseline="0" noProof="0" smtClean="0">
                <a:ln>
                  <a:noFill/>
                </a:ln>
                <a:solidFill>
                  <a:srgbClr val="002060"/>
                </a:solidFill>
                <a:effectLst/>
                <a:uLnTx/>
                <a:uFillTx/>
                <a:latin typeface="+mj-lt"/>
                <a:ea typeface="+mj-ea"/>
                <a:cs typeface="+mj-cs"/>
              </a:rPr>
              <a:t>Мастер-класс</a:t>
            </a:r>
            <a:endParaRPr kumimoji="0" lang="ru-RU" sz="3300" b="1" i="0" u="none" strike="noStrike" kern="1200" cap="none" spc="0" normalizeH="0" baseline="0" noProof="0" dirty="0">
              <a:ln>
                <a:noFill/>
              </a:ln>
              <a:solidFill>
                <a:srgbClr val="002060"/>
              </a:solidFill>
              <a:effectLst/>
              <a:uLnTx/>
              <a:uFillTx/>
              <a:latin typeface="+mj-lt"/>
              <a:ea typeface="+mj-ea"/>
              <a:cs typeface="+mj-cs"/>
            </a:endParaRPr>
          </a:p>
        </p:txBody>
      </p:sp>
      <p:sp>
        <p:nvSpPr>
          <p:cNvPr id="4" name="Прямоугольник 3"/>
          <p:cNvSpPr/>
          <p:nvPr/>
        </p:nvSpPr>
        <p:spPr>
          <a:xfrm>
            <a:off x="4283968" y="5301208"/>
            <a:ext cx="4572000" cy="646331"/>
          </a:xfrm>
          <a:prstGeom prst="rect">
            <a:avLst/>
          </a:prstGeom>
        </p:spPr>
        <p:txBody>
          <a:bodyPr>
            <a:spAutoFit/>
          </a:bodyPr>
          <a:lstStyle/>
          <a:p>
            <a:r>
              <a:rPr lang="ru-RU" b="1" dirty="0" smtClean="0"/>
              <a:t>Подготовили: </a:t>
            </a:r>
            <a:r>
              <a:rPr lang="ru-RU" dirty="0" err="1" smtClean="0"/>
              <a:t>Барсова</a:t>
            </a:r>
            <a:r>
              <a:rPr lang="ru-RU" dirty="0" smtClean="0"/>
              <a:t> И.А.,</a:t>
            </a:r>
          </a:p>
          <a:p>
            <a:r>
              <a:rPr lang="ru-RU" dirty="0" smtClean="0"/>
              <a:t>                                Болдырева И.А.</a:t>
            </a:r>
            <a:endParaRPr lang="ru-RU" dirty="0"/>
          </a:p>
        </p:txBody>
      </p:sp>
      <p:sp>
        <p:nvSpPr>
          <p:cNvPr id="5" name="Прямоугольник 4"/>
          <p:cNvSpPr/>
          <p:nvPr/>
        </p:nvSpPr>
        <p:spPr>
          <a:xfrm>
            <a:off x="2483768" y="6309320"/>
            <a:ext cx="4572000" cy="369332"/>
          </a:xfrm>
          <a:prstGeom prst="rect">
            <a:avLst/>
          </a:prstGeom>
        </p:spPr>
        <p:txBody>
          <a:bodyPr>
            <a:spAutoFit/>
          </a:bodyPr>
          <a:lstStyle/>
          <a:p>
            <a:pPr algn="ctr"/>
            <a:r>
              <a:rPr lang="ru-RU" b="1" dirty="0" smtClean="0"/>
              <a:t>2025 г.</a:t>
            </a: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Users\Учитель\Desktop\img5.jpg"/>
          <p:cNvPicPr>
            <a:picLocks noChangeAspect="1" noChangeArrowheads="1"/>
          </p:cNvPicPr>
          <p:nvPr/>
        </p:nvPicPr>
        <p:blipFill>
          <a:blip r:embed="rId2"/>
          <a:srcRect/>
          <a:stretch>
            <a:fillRect/>
          </a:stretch>
        </p:blipFill>
        <p:spPr bwMode="auto">
          <a:xfrm>
            <a:off x="-1" y="0"/>
            <a:ext cx="9143999" cy="68580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985822"/>
          </a:xfrm>
        </p:spPr>
        <p:txBody>
          <a:bodyPr>
            <a:normAutofit fontScale="90000"/>
          </a:bodyPr>
          <a:lstStyle/>
          <a:p>
            <a:r>
              <a:rPr lang="ru-RU" b="1" dirty="0" smtClean="0">
                <a:solidFill>
                  <a:srgbClr val="002060"/>
                </a:solidFill>
              </a:rPr>
              <a:t>Аспекты влияния эмоционального интеллекта:</a:t>
            </a:r>
            <a:endParaRPr lang="ru-RU" b="1" dirty="0">
              <a:solidFill>
                <a:srgbClr val="002060"/>
              </a:solidFill>
            </a:endParaRPr>
          </a:p>
        </p:txBody>
      </p:sp>
      <p:sp>
        <p:nvSpPr>
          <p:cNvPr id="3" name="Заголовок 1"/>
          <p:cNvSpPr txBox="1">
            <a:spLocks/>
          </p:cNvSpPr>
          <p:nvPr/>
        </p:nvSpPr>
        <p:spPr>
          <a:xfrm>
            <a:off x="285720" y="1428736"/>
            <a:ext cx="8643998" cy="4143404"/>
          </a:xfrm>
          <a:prstGeom prst="rect">
            <a:avLst/>
          </a:prstGeom>
        </p:spPr>
        <p:txBody>
          <a:bodyPr vert="horz" anchor="b">
            <a:normAutofit fontScale="97500"/>
          </a:bodyPr>
          <a:lstStyle/>
          <a:p>
            <a:pPr marL="0" marR="0" lvl="0" indent="0" defTabSz="914400" rtl="0" eaLnBrk="1" fontAlgn="auto" latinLnBrk="0" hangingPunct="1">
              <a:lnSpc>
                <a:spcPct val="100000"/>
              </a:lnSpc>
              <a:spcBef>
                <a:spcPct val="0"/>
              </a:spcBef>
              <a:spcAft>
                <a:spcPts val="0"/>
              </a:spcAft>
              <a:buClrTx/>
              <a:buSzTx/>
              <a:buFont typeface="Arial" pitchFamily="34" charset="0"/>
              <a:buChar char="•"/>
              <a:tabLst/>
              <a:defRPr/>
            </a:pPr>
            <a:r>
              <a:rPr lang="ru-RU" sz="2400" u="sng" dirty="0" smtClean="0">
                <a:latin typeface="+mj-lt"/>
                <a:ea typeface="+mj-ea"/>
                <a:cs typeface="+mj-cs"/>
              </a:rPr>
              <a:t>развитие способности адаптироваться к изменениям;</a:t>
            </a:r>
          </a:p>
          <a:p>
            <a:pPr marL="0" marR="0" lvl="0" indent="0" defTabSz="914400" rtl="0" eaLnBrk="1" fontAlgn="auto" latinLnBrk="0" hangingPunct="1">
              <a:lnSpc>
                <a:spcPct val="100000"/>
              </a:lnSpc>
              <a:spcBef>
                <a:spcPct val="0"/>
              </a:spcBef>
              <a:spcAft>
                <a:spcPts val="0"/>
              </a:spcAft>
              <a:buClrTx/>
              <a:buSzTx/>
              <a:tabLst/>
              <a:defRPr/>
            </a:pPr>
            <a:endParaRPr lang="ru-RU" sz="1000" dirty="0" smtClean="0">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 typeface="Arial" pitchFamily="34" charset="0"/>
              <a:buChar char="•"/>
              <a:tabLst/>
              <a:defRPr/>
            </a:pPr>
            <a:r>
              <a:rPr lang="ru-RU" sz="2400" u="sng" dirty="0" smtClean="0">
                <a:latin typeface="+mj-lt"/>
                <a:ea typeface="+mj-ea"/>
                <a:cs typeface="+mj-cs"/>
              </a:rPr>
              <a:t>улучшение </a:t>
            </a:r>
            <a:r>
              <a:rPr lang="ru-RU" sz="2400" u="sng" dirty="0" err="1" smtClean="0">
                <a:latin typeface="+mj-lt"/>
                <a:ea typeface="+mj-ea"/>
                <a:cs typeface="+mj-cs"/>
              </a:rPr>
              <a:t>обучаемости</a:t>
            </a:r>
            <a:r>
              <a:rPr lang="ru-RU" sz="2400" u="sng" dirty="0" smtClean="0">
                <a:latin typeface="+mj-lt"/>
                <a:ea typeface="+mj-ea"/>
                <a:cs typeface="+mj-cs"/>
              </a:rPr>
              <a:t> </a:t>
            </a:r>
            <a:r>
              <a:rPr lang="ru-RU" sz="2400" dirty="0" smtClean="0">
                <a:latin typeface="+mj-lt"/>
                <a:ea typeface="+mj-ea"/>
                <a:cs typeface="+mj-cs"/>
              </a:rPr>
              <a:t>(</a:t>
            </a:r>
            <a:r>
              <a:rPr lang="ru-RU" sz="2100" dirty="0" smtClean="0">
                <a:latin typeface="+mj-lt"/>
                <a:ea typeface="+mj-ea"/>
                <a:cs typeface="+mj-cs"/>
              </a:rPr>
              <a:t>школьники с развитым эмоциональным интеллектом лучше учатся и меньше подвержены деструктивному влиянию</a:t>
            </a:r>
            <a:r>
              <a:rPr lang="ru-RU" sz="2400" dirty="0" smtClean="0">
                <a:latin typeface="+mj-lt"/>
                <a:ea typeface="+mj-ea"/>
                <a:cs typeface="+mj-cs"/>
              </a:rPr>
              <a:t>);</a:t>
            </a:r>
          </a:p>
          <a:p>
            <a:pPr marL="0" marR="0" lvl="0" indent="0" defTabSz="914400" rtl="0" eaLnBrk="1" fontAlgn="auto" latinLnBrk="0" hangingPunct="1">
              <a:lnSpc>
                <a:spcPct val="100000"/>
              </a:lnSpc>
              <a:spcBef>
                <a:spcPct val="0"/>
              </a:spcBef>
              <a:spcAft>
                <a:spcPts val="0"/>
              </a:spcAft>
              <a:buClrTx/>
              <a:buSzTx/>
              <a:tabLst/>
              <a:defRPr/>
            </a:pPr>
            <a:endParaRPr lang="ru-RU" sz="1000" dirty="0" smtClean="0">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 typeface="Arial" pitchFamily="34" charset="0"/>
              <a:buChar char="•"/>
              <a:tabLst/>
              <a:defRPr/>
            </a:pPr>
            <a:r>
              <a:rPr lang="ru-RU" sz="2400" u="sng" dirty="0" smtClean="0">
                <a:latin typeface="+mj-lt"/>
                <a:ea typeface="+mj-ea"/>
                <a:cs typeface="+mj-cs"/>
              </a:rPr>
              <a:t>повышение мотивации к учебе </a:t>
            </a:r>
            <a:r>
              <a:rPr lang="ru-RU" sz="2400" dirty="0" smtClean="0">
                <a:latin typeface="+mj-lt"/>
                <a:ea typeface="+mj-ea"/>
                <a:cs typeface="+mj-cs"/>
              </a:rPr>
              <a:t>(</a:t>
            </a:r>
            <a:r>
              <a:rPr lang="ru-RU" sz="2100" dirty="0" smtClean="0">
                <a:latin typeface="+mj-lt"/>
                <a:ea typeface="+mj-ea"/>
                <a:cs typeface="+mj-cs"/>
              </a:rPr>
              <a:t>у детей с высокоразвитым эмоциональным интеллектом выше успеваемость и мотивация к учебе</a:t>
            </a:r>
            <a:r>
              <a:rPr lang="ru-RU" sz="2400" dirty="0" smtClean="0">
                <a:latin typeface="+mj-lt"/>
                <a:ea typeface="+mj-ea"/>
                <a:cs typeface="+mj-cs"/>
              </a:rPr>
              <a:t>)</a:t>
            </a:r>
          </a:p>
          <a:p>
            <a:pPr marL="0" marR="0" lvl="0" indent="0" defTabSz="914400" rtl="0" eaLnBrk="1" fontAlgn="auto" latinLnBrk="0" hangingPunct="1">
              <a:lnSpc>
                <a:spcPct val="100000"/>
              </a:lnSpc>
              <a:spcBef>
                <a:spcPct val="0"/>
              </a:spcBef>
              <a:spcAft>
                <a:spcPts val="0"/>
              </a:spcAft>
              <a:buClrTx/>
              <a:buSzTx/>
              <a:buFont typeface="Arial" pitchFamily="34" charset="0"/>
              <a:buChar char="•"/>
              <a:tabLst/>
              <a:defRPr/>
            </a:pPr>
            <a:endParaRPr lang="ru-RU" sz="1100" dirty="0" smtClean="0">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 typeface="Arial" pitchFamily="34" charset="0"/>
              <a:buChar char="•"/>
              <a:tabLst/>
              <a:defRPr/>
            </a:pPr>
            <a:r>
              <a:rPr lang="ru-RU" sz="2400" u="sng" dirty="0" smtClean="0">
                <a:latin typeface="+mj-lt"/>
                <a:ea typeface="+mj-ea"/>
                <a:cs typeface="+mj-cs"/>
              </a:rPr>
              <a:t>влияние на все компоненты познания</a:t>
            </a:r>
            <a:r>
              <a:rPr lang="ru-RU" sz="2400" dirty="0" smtClean="0">
                <a:latin typeface="+mj-lt"/>
                <a:ea typeface="+mj-ea"/>
                <a:cs typeface="+mj-cs"/>
              </a:rPr>
              <a:t>. </a:t>
            </a:r>
            <a:r>
              <a:rPr lang="ru-RU" sz="2100" dirty="0" smtClean="0">
                <a:latin typeface="+mj-lt"/>
                <a:ea typeface="+mj-ea"/>
                <a:cs typeface="+mj-cs"/>
              </a:rPr>
              <a:t>Эмоции воздействуют на ощущения, восприятие, воображение, память и мышление.</a:t>
            </a:r>
            <a:r>
              <a:rPr lang="ru-RU" sz="2400" dirty="0" smtClean="0">
                <a:latin typeface="+mj-lt"/>
                <a:ea typeface="+mj-ea"/>
                <a:cs typeface="+mj-cs"/>
              </a:rPr>
              <a:t> </a:t>
            </a:r>
          </a:p>
          <a:p>
            <a:pPr marL="0" marR="0" lvl="0" indent="0" defTabSz="914400" rtl="0" eaLnBrk="1" fontAlgn="auto" latinLnBrk="0" hangingPunct="1">
              <a:lnSpc>
                <a:spcPct val="100000"/>
              </a:lnSpc>
              <a:spcBef>
                <a:spcPct val="0"/>
              </a:spcBef>
              <a:spcAft>
                <a:spcPts val="0"/>
              </a:spcAft>
              <a:buClrTx/>
              <a:buSzTx/>
              <a:tabLst/>
              <a:defRPr/>
            </a:pPr>
            <a:endParaRPr lang="ru-RU" sz="2400" dirty="0" smtClean="0">
              <a:latin typeface="+mj-lt"/>
              <a:ea typeface="+mj-ea"/>
              <a:cs typeface="+mj-cs"/>
            </a:endParaRPr>
          </a:p>
        </p:txBody>
      </p:sp>
      <p:sp>
        <p:nvSpPr>
          <p:cNvPr id="5" name="Заголовок 1"/>
          <p:cNvSpPr txBox="1">
            <a:spLocks/>
          </p:cNvSpPr>
          <p:nvPr/>
        </p:nvSpPr>
        <p:spPr>
          <a:xfrm>
            <a:off x="142844" y="5357826"/>
            <a:ext cx="8786874" cy="1214446"/>
          </a:xfrm>
          <a:prstGeom prst="rect">
            <a:avLst/>
          </a:prstGeom>
          <a:solidFill>
            <a:schemeClr val="bg2">
              <a:lumMod val="90000"/>
            </a:schemeClr>
          </a:solidFill>
        </p:spPr>
        <p:txBody>
          <a:bodyPr vert="horz" anchor="b">
            <a:noAutofit/>
          </a:bodyPr>
          <a:lstStyle/>
          <a:p>
            <a:pPr lvl="0" algn="ctr">
              <a:spcBef>
                <a:spcPct val="0"/>
              </a:spcBef>
              <a:defRPr/>
            </a:pPr>
            <a:r>
              <a:rPr lang="ru-RU" sz="2400" b="1" dirty="0" smtClean="0">
                <a:solidFill>
                  <a:srgbClr val="FF0000"/>
                </a:solidFill>
              </a:rPr>
              <a:t>Хорошее настроение </a:t>
            </a:r>
            <a:r>
              <a:rPr lang="ru-RU" sz="2400" b="1" dirty="0" smtClean="0">
                <a:solidFill>
                  <a:srgbClr val="FFC000"/>
                </a:solidFill>
              </a:rPr>
              <a:t>улучшает</a:t>
            </a:r>
            <a:r>
              <a:rPr lang="ru-RU" sz="2400" b="1" dirty="0" smtClean="0"/>
              <a:t> </a:t>
            </a:r>
            <a:r>
              <a:rPr lang="ru-RU" sz="2400" b="1" dirty="0" smtClean="0">
                <a:solidFill>
                  <a:srgbClr val="FFFF00"/>
                </a:solidFill>
              </a:rPr>
              <a:t>запоминание,</a:t>
            </a:r>
          </a:p>
          <a:p>
            <a:pPr lvl="0" algn="ctr">
              <a:spcBef>
                <a:spcPct val="0"/>
              </a:spcBef>
              <a:defRPr/>
            </a:pPr>
            <a:r>
              <a:rPr lang="ru-RU" sz="2400" b="1" dirty="0" smtClean="0">
                <a:solidFill>
                  <a:srgbClr val="00B050"/>
                </a:solidFill>
              </a:rPr>
              <a:t> а то, что </a:t>
            </a:r>
            <a:r>
              <a:rPr lang="ru-RU" sz="2400" b="1" dirty="0" smtClean="0">
                <a:solidFill>
                  <a:srgbClr val="00B0F0"/>
                </a:solidFill>
              </a:rPr>
              <a:t>эмоционально нейтрально, </a:t>
            </a:r>
          </a:p>
          <a:p>
            <a:pPr lvl="0" algn="ctr">
              <a:spcBef>
                <a:spcPct val="0"/>
              </a:spcBef>
              <a:defRPr/>
            </a:pPr>
            <a:r>
              <a:rPr lang="ru-RU" sz="2400" b="1" dirty="0" smtClean="0">
                <a:solidFill>
                  <a:srgbClr val="002060"/>
                </a:solidFill>
              </a:rPr>
              <a:t>наоборот,</a:t>
            </a:r>
            <a:r>
              <a:rPr lang="ru-RU" sz="2400" b="1" dirty="0" smtClean="0"/>
              <a:t> </a:t>
            </a:r>
            <a:r>
              <a:rPr lang="ru-RU" sz="2400" b="1" dirty="0" smtClean="0">
                <a:solidFill>
                  <a:srgbClr val="7030A0"/>
                </a:solidFill>
              </a:rPr>
              <a:t>быстро забывается</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88640"/>
            <a:ext cx="8534400" cy="758952"/>
          </a:xfrm>
        </p:spPr>
        <p:txBody>
          <a:bodyPr>
            <a:normAutofit fontScale="90000"/>
          </a:bodyPr>
          <a:lstStyle/>
          <a:p>
            <a:r>
              <a:rPr lang="ru-RU" dirty="0" smtClean="0"/>
              <a:t/>
            </a:r>
            <a:br>
              <a:rPr lang="ru-RU" dirty="0" smtClean="0"/>
            </a:br>
            <a:r>
              <a:rPr lang="ru-RU" b="1" dirty="0" smtClean="0">
                <a:solidFill>
                  <a:srgbClr val="002060"/>
                </a:solidFill>
              </a:rPr>
              <a:t>Инновационные идеи</a:t>
            </a:r>
            <a:endParaRPr lang="ru-RU" b="1" dirty="0">
              <a:solidFill>
                <a:srgbClr val="002060"/>
              </a:solidFill>
            </a:endParaRPr>
          </a:p>
        </p:txBody>
      </p:sp>
      <p:sp>
        <p:nvSpPr>
          <p:cNvPr id="3" name="Заголовок 1"/>
          <p:cNvSpPr txBox="1">
            <a:spLocks/>
          </p:cNvSpPr>
          <p:nvPr/>
        </p:nvSpPr>
        <p:spPr>
          <a:xfrm>
            <a:off x="251520" y="1700808"/>
            <a:ext cx="8534400" cy="4536504"/>
          </a:xfrm>
          <a:prstGeom prst="rect">
            <a:avLst/>
          </a:prstGeom>
        </p:spPr>
        <p:txBody>
          <a:bodyPr vert="horz" anchor="b">
            <a:noAutofit/>
          </a:bodyPr>
          <a:lstStyle/>
          <a:p>
            <a:pPr algn="just">
              <a:buFont typeface="Wingdings" pitchFamily="2" charset="2"/>
              <a:buChar char="ü"/>
            </a:pPr>
            <a:r>
              <a:rPr lang="ru-RU" sz="2000" b="1" dirty="0" smtClean="0"/>
              <a:t>Организация исследовательской и творческой проектной деятельности</a:t>
            </a:r>
            <a:r>
              <a:rPr lang="ru-RU" sz="2000" dirty="0" smtClean="0"/>
              <a:t>. </a:t>
            </a:r>
          </a:p>
          <a:p>
            <a:pPr algn="just"/>
            <a:endParaRPr lang="ru-RU" sz="2000" dirty="0" smtClean="0"/>
          </a:p>
          <a:p>
            <a:pPr algn="just">
              <a:buFont typeface="Wingdings" pitchFamily="2" charset="2"/>
              <a:buChar char="ü"/>
            </a:pPr>
            <a:r>
              <a:rPr lang="ru-RU" sz="2000" b="1" dirty="0" smtClean="0"/>
              <a:t>Разработка учебного материала</a:t>
            </a:r>
            <a:r>
              <a:rPr lang="ru-RU" sz="2000" dirty="0" smtClean="0"/>
              <a:t> с учётом новейших достижений науки, техники и производства, междисциплинарных связей. </a:t>
            </a:r>
          </a:p>
          <a:p>
            <a:pPr algn="just"/>
            <a:endParaRPr lang="ru-RU" sz="2000" dirty="0" smtClean="0"/>
          </a:p>
          <a:p>
            <a:pPr algn="just">
              <a:buFont typeface="Wingdings" pitchFamily="2" charset="2"/>
              <a:buChar char="ü"/>
            </a:pPr>
            <a:r>
              <a:rPr lang="ru-RU" sz="2000" b="1" dirty="0" smtClean="0"/>
              <a:t>Использование активных и интерактивных методов и форм обучения</a:t>
            </a:r>
            <a:r>
              <a:rPr lang="ru-RU" sz="2000" dirty="0" smtClean="0"/>
              <a:t>. </a:t>
            </a:r>
          </a:p>
          <a:p>
            <a:pPr algn="just"/>
            <a:endParaRPr lang="ru-RU" sz="2000" dirty="0" smtClean="0"/>
          </a:p>
          <a:p>
            <a:pPr algn="just">
              <a:buFont typeface="Wingdings" pitchFamily="2" charset="2"/>
              <a:buChar char="ü"/>
            </a:pPr>
            <a:r>
              <a:rPr lang="ru-RU" sz="2000" b="1" dirty="0" smtClean="0"/>
              <a:t>Чередование индивидуальной и коллективной работы</a:t>
            </a:r>
            <a:r>
              <a:rPr lang="ru-RU" sz="2000" dirty="0" smtClean="0"/>
              <a:t>.</a:t>
            </a:r>
          </a:p>
          <a:p>
            <a:pPr algn="just"/>
            <a:endParaRPr lang="ru-RU" sz="2000" dirty="0" smtClean="0"/>
          </a:p>
          <a:p>
            <a:pPr algn="just">
              <a:buFont typeface="Wingdings" pitchFamily="2" charset="2"/>
              <a:buChar char="ü"/>
            </a:pPr>
            <a:r>
              <a:rPr lang="ru-RU" sz="2000" b="1" dirty="0" smtClean="0"/>
              <a:t>Предоставление возможности каждому ученику представить результат своей самостоятельной работы или работы группы</a:t>
            </a:r>
            <a:r>
              <a:rPr lang="ru-RU" sz="2000" dirty="0" smtClean="0"/>
              <a:t>. </a:t>
            </a:r>
            <a:endParaRPr lang="ru-RU" sz="20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194</TotalTime>
  <Words>250</Words>
  <Application>Microsoft Office PowerPoint</Application>
  <PresentationFormat>Экран (4:3)</PresentationFormat>
  <Paragraphs>55</Paragraphs>
  <Slides>16</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16</vt:i4>
      </vt:variant>
    </vt:vector>
  </HeadingPairs>
  <TitlesOfParts>
    <vt:vector size="23" baseType="lpstr">
      <vt:lpstr>Arial</vt:lpstr>
      <vt:lpstr>Calibri</vt:lpstr>
      <vt:lpstr>Georgia</vt:lpstr>
      <vt:lpstr>Times New Roman</vt:lpstr>
      <vt:lpstr>Wingdings</vt:lpstr>
      <vt:lpstr>Wingdings 2</vt:lpstr>
      <vt:lpstr>Официальная</vt:lpstr>
      <vt:lpstr>Презентация PowerPoint</vt:lpstr>
      <vt:lpstr>Функциональная грамотность -  </vt:lpstr>
      <vt:lpstr>Презентация PowerPoint</vt:lpstr>
      <vt:lpstr>Основные идеи формирования  функциональной грамотности:</vt:lpstr>
      <vt:lpstr>Презентация PowerPoint</vt:lpstr>
      <vt:lpstr>«Влияние  эмоционального интеллекта  на формирование  функциональной грамотности  на уроках математики  в начальной школе»</vt:lpstr>
      <vt:lpstr>Презентация PowerPoint</vt:lpstr>
      <vt:lpstr>Аспекты влияния эмоционального интеллекта:</vt:lpstr>
      <vt:lpstr> Инновационные идеи</vt:lpstr>
      <vt:lpstr>1.Математическая разминка. 2. «Корзина понятий»  3. Решение комбинаторных задач  4. Задачи на логику  5. Задачи на пространственное мышление 6. Сюжетные задачи  7.Зачёркивание, превращение, отгадывание чисел 8.Математические фокусы   9. Олимпиадные задания на логику 10.Работа с символическим текстом: диаграммами, таблицами, чертежами.</vt:lpstr>
      <vt:lpstr>Практическая значимость </vt:lpstr>
      <vt:lpstr>Презентация PowerPoint</vt:lpstr>
      <vt:lpstr>Рефлексия </vt:lpstr>
      <vt:lpstr>Эмоциональный график</vt:lpstr>
      <vt:lpstr>Конфуций</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Irina</dc:creator>
  <cp:lastModifiedBy>Илья Коноводов</cp:lastModifiedBy>
  <cp:revision>24</cp:revision>
  <dcterms:created xsi:type="dcterms:W3CDTF">2025-02-17T18:57:30Z</dcterms:created>
  <dcterms:modified xsi:type="dcterms:W3CDTF">2026-07-09T11:38:30Z</dcterms:modified>
</cp:coreProperties>
</file>